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27"/>
  </p:handoutMasterIdLst>
  <p:sldIdLst>
    <p:sldId id="259" r:id="rId2"/>
    <p:sldId id="258" r:id="rId3"/>
    <p:sldId id="266" r:id="rId4"/>
    <p:sldId id="261" r:id="rId5"/>
    <p:sldId id="262" r:id="rId6"/>
    <p:sldId id="263" r:id="rId7"/>
    <p:sldId id="264" r:id="rId8"/>
    <p:sldId id="283" r:id="rId9"/>
    <p:sldId id="284" r:id="rId10"/>
    <p:sldId id="285" r:id="rId11"/>
    <p:sldId id="286" r:id="rId12"/>
    <p:sldId id="287" r:id="rId13"/>
    <p:sldId id="288" r:id="rId14"/>
    <p:sldId id="291" r:id="rId15"/>
    <p:sldId id="290" r:id="rId16"/>
    <p:sldId id="289" r:id="rId17"/>
    <p:sldId id="292" r:id="rId18"/>
    <p:sldId id="293" r:id="rId19"/>
    <p:sldId id="268" r:id="rId20"/>
    <p:sldId id="270" r:id="rId21"/>
    <p:sldId id="271" r:id="rId22"/>
    <p:sldId id="272" r:id="rId23"/>
    <p:sldId id="273" r:id="rId24"/>
    <p:sldId id="294" r:id="rId25"/>
    <p:sldId id="281" r:id="rId26"/>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90"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A539A5FE-47D8-42C4-BC03-59EF7DD433DC}" type="datetimeFigureOut">
              <a:rPr lang="en-US" smtClean="0"/>
              <a:t>7/8/2019</a:t>
            </a:fld>
            <a:endParaRPr lang="en-US"/>
          </a:p>
        </p:txBody>
      </p:sp>
      <p:sp>
        <p:nvSpPr>
          <p:cNvPr id="4" name="Footer Placeholder 3"/>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C0157172-D695-4534-8C1F-AF1378782D5D}" type="slidenum">
              <a:rPr lang="en-US" smtClean="0"/>
              <a:t>‹#›</a:t>
            </a:fld>
            <a:endParaRPr lang="en-US"/>
          </a:p>
        </p:txBody>
      </p:sp>
    </p:spTree>
    <p:extLst>
      <p:ext uri="{BB962C8B-B14F-4D97-AF65-F5344CB8AC3E}">
        <p14:creationId xmlns:p14="http://schemas.microsoft.com/office/powerpoint/2010/main" val="28290983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5257800"/>
          </a:xfrm>
          <a:prstGeom prst="rect">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91353" y="2160494"/>
            <a:ext cx="7597588" cy="1662206"/>
          </a:xfrm>
        </p:spPr>
        <p:txBody>
          <a:bodyPr anchor="b">
            <a:normAutofit/>
          </a:bodyPr>
          <a:lstStyle>
            <a:lvl1pPr algn="l">
              <a:defRPr sz="4400" baseline="0">
                <a:solidFill>
                  <a:schemeClr val="bg1"/>
                </a:solidFill>
                <a:latin typeface="Helvetica" pitchFamily="34" charset="0"/>
              </a:defRPr>
            </a:lvl1pPr>
          </a:lstStyle>
          <a:p>
            <a:r>
              <a:rPr lang="en-US" dirty="0"/>
              <a:t>UND POWERPOINT </a:t>
            </a:r>
          </a:p>
        </p:txBody>
      </p:sp>
      <p:sp>
        <p:nvSpPr>
          <p:cNvPr id="3" name="Subtitle 2"/>
          <p:cNvSpPr>
            <a:spLocks noGrp="1"/>
          </p:cNvSpPr>
          <p:nvPr>
            <p:ph type="subTitle" idx="1" hasCustomPrompt="1"/>
          </p:nvPr>
        </p:nvSpPr>
        <p:spPr>
          <a:xfrm>
            <a:off x="291352" y="4014114"/>
            <a:ext cx="5876365" cy="450310"/>
          </a:xfrm>
        </p:spPr>
        <p:txBody>
          <a:bodyPr/>
          <a:lstStyle>
            <a:lvl1pPr marL="0" indent="0" algn="l">
              <a:buNone/>
              <a:defRPr sz="2400" baseline="0">
                <a:solidFill>
                  <a:schemeClr val="bg1"/>
                </a:solidFill>
                <a:latin typeface="Helvetica"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for </a:t>
            </a:r>
            <a:r>
              <a:rPr lang="en-US" dirty="0" err="1"/>
              <a:t>powerpoint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6084" y="5565077"/>
            <a:ext cx="5931832" cy="1042145"/>
          </a:xfrm>
          <a:prstGeom prst="rect">
            <a:avLst/>
          </a:prstGeom>
        </p:spPr>
      </p:pic>
    </p:spTree>
    <p:extLst>
      <p:ext uri="{BB962C8B-B14F-4D97-AF65-F5344CB8AC3E}">
        <p14:creationId xmlns:p14="http://schemas.microsoft.com/office/powerpoint/2010/main" val="116993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1947A-B0F1-4856-8620-313D6908E2D5}"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185479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1947A-B0F1-4856-8620-313D6908E2D5}"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423680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9144000" cy="1214845"/>
          </a:xfrm>
          <a:prstGeom prst="rect">
            <a:avLst/>
          </a:prstGeom>
          <a:solidFill>
            <a:srgbClr val="009A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156119"/>
            <a:ext cx="7886700" cy="941161"/>
          </a:xfrm>
        </p:spPr>
        <p:txBody>
          <a:bodyPr/>
          <a:lstStyle>
            <a:lvl1pPr>
              <a:defRPr>
                <a:solidFill>
                  <a:schemeClr val="bg1"/>
                </a:solidFill>
                <a:latin typeface="Helvetica" pitchFamily="34" charset="0"/>
              </a:defRPr>
            </a:lvl1pPr>
          </a:lstStyle>
          <a:p>
            <a:r>
              <a:rPr lang="en-US" dirty="0"/>
              <a:t>Master title style</a:t>
            </a:r>
          </a:p>
        </p:txBody>
      </p:sp>
      <p:sp>
        <p:nvSpPr>
          <p:cNvPr id="3" name="Content Placeholder 2"/>
          <p:cNvSpPr>
            <a:spLocks noGrp="1"/>
          </p:cNvSpPr>
          <p:nvPr>
            <p:ph idx="1"/>
          </p:nvPr>
        </p:nvSpPr>
        <p:spPr>
          <a:xfrm>
            <a:off x="628650" y="1956454"/>
            <a:ext cx="7886700" cy="42226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060" y="6304586"/>
            <a:ext cx="2424290" cy="425916"/>
          </a:xfrm>
          <a:prstGeom prst="rect">
            <a:avLst/>
          </a:prstGeom>
        </p:spPr>
      </p:pic>
      <p:sp>
        <p:nvSpPr>
          <p:cNvPr id="6" name="Slide Number Placeholder 5"/>
          <p:cNvSpPr>
            <a:spLocks noGrp="1"/>
          </p:cNvSpPr>
          <p:nvPr>
            <p:ph type="sldNum" sz="quarter" idx="4"/>
          </p:nvPr>
        </p:nvSpPr>
        <p:spPr>
          <a:xfrm>
            <a:off x="628650" y="63319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79780-AD28-42C9-8C39-35D3210842B7}" type="slidenum">
              <a:rPr lang="en-US" smtClean="0"/>
              <a:pPr/>
              <a:t>‹#›</a:t>
            </a:fld>
            <a:endParaRPr lang="en-US"/>
          </a:p>
        </p:txBody>
      </p:sp>
    </p:spTree>
    <p:extLst>
      <p:ext uri="{BB962C8B-B14F-4D97-AF65-F5344CB8AC3E}">
        <p14:creationId xmlns:p14="http://schemas.microsoft.com/office/powerpoint/2010/main" val="136952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947A-B0F1-4856-8620-313D6908E2D5}"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118320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91947A-B0F1-4856-8620-313D6908E2D5}"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31243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91947A-B0F1-4856-8620-313D6908E2D5}"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254603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91947A-B0F1-4856-8620-313D6908E2D5}"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317889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1947A-B0F1-4856-8620-313D6908E2D5}"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259934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1947A-B0F1-4856-8620-313D6908E2D5}"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296342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1947A-B0F1-4856-8620-313D6908E2D5}"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9780-AD28-42C9-8C39-35D3210842B7}" type="slidenum">
              <a:rPr lang="en-US" smtClean="0"/>
              <a:t>‹#›</a:t>
            </a:fld>
            <a:endParaRPr lang="en-US"/>
          </a:p>
        </p:txBody>
      </p:sp>
    </p:spTree>
    <p:extLst>
      <p:ext uri="{BB962C8B-B14F-4D97-AF65-F5344CB8AC3E}">
        <p14:creationId xmlns:p14="http://schemas.microsoft.com/office/powerpoint/2010/main" val="282244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1947A-B0F1-4856-8620-313D6908E2D5}" type="datetimeFigureOut">
              <a:rPr lang="en-US" smtClean="0"/>
              <a:t>7/8/2019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9780-AD28-42C9-8C39-35D3210842B7}" type="slidenum">
              <a:rPr lang="en-US" smtClean="0"/>
              <a:t>‹#›</a:t>
            </a:fld>
            <a:endParaRPr lang="en-US"/>
          </a:p>
        </p:txBody>
      </p:sp>
    </p:spTree>
    <p:extLst>
      <p:ext uri="{BB962C8B-B14F-4D97-AF65-F5344CB8AC3E}">
        <p14:creationId xmlns:p14="http://schemas.microsoft.com/office/powerpoint/2010/main" val="231421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1352" y="839999"/>
            <a:ext cx="7792474" cy="1662206"/>
          </a:xfrm>
        </p:spPr>
        <p:txBody>
          <a:bodyPr>
            <a:noAutofit/>
          </a:bodyPr>
          <a:lstStyle/>
          <a:p>
            <a:pPr>
              <a:lnSpc>
                <a:spcPct val="120000"/>
              </a:lnSpc>
            </a:pPr>
            <a:r>
              <a:rPr lang="en-US" sz="3600" b="1" dirty="0">
                <a:latin typeface="Arial" panose="020B0604020202020204" pitchFamily="34" charset="0"/>
                <a:cs typeface="Arial" panose="020B0604020202020204" pitchFamily="34" charset="0"/>
              </a:rPr>
              <a:t>Location Privacy Protection Using Dummy Locations and Routes</a:t>
            </a:r>
            <a:endParaRPr lang="en-US" sz="36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291352" y="3331730"/>
            <a:ext cx="7140806" cy="1717348"/>
          </a:xfrm>
        </p:spPr>
        <p:txBody>
          <a:bodyPr>
            <a:noAutofit/>
          </a:bodyPr>
          <a:lstStyle/>
          <a:p>
            <a:pPr>
              <a:lnSpc>
                <a:spcPct val="100000"/>
              </a:lnSpc>
              <a:spcBef>
                <a:spcPts val="0"/>
              </a:spcBef>
            </a:pPr>
            <a:r>
              <a:rPr lang="en-US" sz="2000" dirty="0">
                <a:latin typeface="Arial" panose="020B0604020202020204" pitchFamily="34" charset="0"/>
                <a:cs typeface="Arial" panose="020B0604020202020204" pitchFamily="34" charset="0"/>
              </a:rPr>
              <a:t>Wen-Chen Hu and Naima </a:t>
            </a:r>
            <a:r>
              <a:rPr lang="en-US" sz="2000" dirty="0" err="1">
                <a:latin typeface="Arial" panose="020B0604020202020204" pitchFamily="34" charset="0"/>
                <a:cs typeface="Arial" panose="020B0604020202020204" pitchFamily="34" charset="0"/>
              </a:rPr>
              <a:t>Kaabouch</a:t>
            </a:r>
            <a:endParaRPr lang="en-US" sz="2000" dirty="0">
              <a:latin typeface="Arial" panose="020B0604020202020204" pitchFamily="34" charset="0"/>
              <a:cs typeface="Arial" panose="020B0604020202020204" pitchFamily="34" charset="0"/>
            </a:endParaRPr>
          </a:p>
          <a:p>
            <a:pPr>
              <a:lnSpc>
                <a:spcPct val="100000"/>
              </a:lnSpc>
              <a:spcBef>
                <a:spcPts val="0"/>
              </a:spcBef>
            </a:pPr>
            <a:r>
              <a:rPr lang="en-US" sz="2000" dirty="0">
                <a:latin typeface="Arial" panose="020B0604020202020204" pitchFamily="34" charset="0"/>
                <a:cs typeface="Arial" panose="020B0604020202020204" pitchFamily="34" charset="0"/>
              </a:rPr>
              <a:t>School of Electrical Engineering and Computer Science</a:t>
            </a:r>
          </a:p>
          <a:p>
            <a:pPr>
              <a:lnSpc>
                <a:spcPct val="100000"/>
              </a:lnSpc>
              <a:spcBef>
                <a:spcPts val="0"/>
              </a:spcBef>
            </a:pPr>
            <a:r>
              <a:rPr lang="en-US" sz="2000" dirty="0">
                <a:latin typeface="Arial" panose="020B0604020202020204" pitchFamily="34" charset="0"/>
                <a:cs typeface="Arial" panose="020B0604020202020204" pitchFamily="34" charset="0"/>
              </a:rPr>
              <a:t>University of North Dakota</a:t>
            </a:r>
          </a:p>
          <a:p>
            <a:pPr>
              <a:lnSpc>
                <a:spcPct val="100000"/>
              </a:lnSpc>
              <a:spcBef>
                <a:spcPts val="0"/>
              </a:spcBef>
            </a:pPr>
            <a:r>
              <a:rPr lang="en-US" sz="2000" dirty="0">
                <a:latin typeface="Arial" panose="020B0604020202020204" pitchFamily="34" charset="0"/>
                <a:cs typeface="Arial" panose="020B0604020202020204" pitchFamily="34" charset="0"/>
              </a:rPr>
              <a:t>Grand Forks, ND 58202-7165</a:t>
            </a:r>
          </a:p>
          <a:p>
            <a:pPr>
              <a:lnSpc>
                <a:spcPct val="100000"/>
              </a:lnSpc>
              <a:spcBef>
                <a:spcPts val="0"/>
              </a:spcBef>
            </a:pPr>
            <a:r>
              <a:rPr lang="en-US" sz="2000" dirty="0">
                <a:latin typeface="Arial" panose="020B0604020202020204" pitchFamily="34" charset="0"/>
                <a:cs typeface="Arial" panose="020B0604020202020204" pitchFamily="34" charset="0"/>
              </a:rPr>
              <a:t>wenchen@cs.und.edu and naima.kaabouch@und.edu</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0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Dummy Location Generation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9</a:t>
            </a:r>
            <a:r>
              <a:rPr lang="en-US" sz="1800">
                <a:solidFill>
                  <a:schemeClr val="tx1"/>
                </a:solidFill>
              </a:rPr>
              <a:t>/24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400" i="1">
                <a:latin typeface="Arial" panose="020B0604020202020204" pitchFamily="34" charset="0"/>
                <a:cs typeface="Arial" panose="020B0604020202020204" pitchFamily="34" charset="0"/>
              </a:rPr>
              <a:t>Random Locations </a:t>
            </a:r>
            <a:r>
              <a:rPr lang="en-US" sz="2400">
                <a:latin typeface="Arial" panose="020B0604020202020204" pitchFamily="34" charset="0"/>
                <a:cs typeface="Arial" panose="020B0604020202020204" pitchFamily="34" charset="0"/>
              </a:rPr>
              <a:t>(</a:t>
            </a:r>
            <a:r>
              <a:rPr lang="en-US" sz="2400" i="1">
                <a:latin typeface="Arial" panose="020B0604020202020204" pitchFamily="34" charset="0"/>
                <a:cs typeface="Arial" panose="020B0604020202020204" pitchFamily="34" charset="0"/>
              </a:rPr>
              <a:t>Continuous LBS</a:t>
            </a:r>
            <a:r>
              <a:rPr lang="en-US" sz="24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a:latin typeface="Arial" panose="020B0604020202020204" pitchFamily="34" charset="0"/>
                <a:cs typeface="Arial" panose="020B0604020202020204" pitchFamily="34" charset="0"/>
              </a:rPr>
              <a:t>The dummy paths are generated randomly.  For example, the figure shows the dummy routes ceated by using random locations (</a:t>
            </a:r>
            <a:r>
              <a:rPr lang="en-US" i="1">
                <a:latin typeface="Arial" panose="020B0604020202020204" pitchFamily="34" charset="0"/>
                <a:cs typeface="Arial" panose="020B0604020202020204" pitchFamily="34" charset="0"/>
              </a:rPr>
              <a:t>D</a:t>
            </a:r>
            <a:r>
              <a:rPr lang="en-US">
                <a:latin typeface="Arial" panose="020B0604020202020204" pitchFamily="34" charset="0"/>
                <a:cs typeface="Arial" panose="020B0604020202020204" pitchFamily="34" charset="0"/>
              </a:rPr>
              <a:t>).</a:t>
            </a:r>
          </a:p>
          <a:p>
            <a:pPr marL="0" indent="0">
              <a:buNone/>
            </a:pPr>
            <a:endParaRPr lang="en-US"/>
          </a:p>
          <a:p>
            <a:endParaRPr lang="en-US"/>
          </a:p>
          <a:p>
            <a:pPr algn="ctr"/>
            <a:endParaRPr lang="en-US"/>
          </a:p>
        </p:txBody>
      </p:sp>
      <p:pic>
        <p:nvPicPr>
          <p:cNvPr id="9" name="Picture 8">
            <a:extLst>
              <a:ext uri="{FF2B5EF4-FFF2-40B4-BE49-F238E27FC236}">
                <a16:creationId xmlns:a16="http://schemas.microsoft.com/office/drawing/2014/main" id="{A4684BD2-530C-4F7C-9183-158BD3FF5A56}"/>
              </a:ext>
            </a:extLst>
          </p:cNvPr>
          <p:cNvPicPr>
            <a:picLocks noChangeAspect="1"/>
          </p:cNvPicPr>
          <p:nvPr/>
        </p:nvPicPr>
        <p:blipFill>
          <a:blip r:embed="rId2"/>
          <a:stretch>
            <a:fillRect/>
          </a:stretch>
        </p:blipFill>
        <p:spPr>
          <a:xfrm>
            <a:off x="1438275" y="3640630"/>
            <a:ext cx="6267450" cy="1676400"/>
          </a:xfrm>
          <a:prstGeom prst="rect">
            <a:avLst/>
          </a:prstGeom>
        </p:spPr>
      </p:pic>
    </p:spTree>
    <p:extLst>
      <p:ext uri="{BB962C8B-B14F-4D97-AF65-F5344CB8AC3E}">
        <p14:creationId xmlns:p14="http://schemas.microsoft.com/office/powerpoint/2010/main" val="362757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10/24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on or within a Polygon </a:t>
            </a:r>
            <a:r>
              <a:rPr lang="en-US" sz="2200">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sz="2200">
                <a:latin typeface="Arial" panose="020B0604020202020204" pitchFamily="34" charset="0"/>
                <a:cs typeface="Arial" panose="020B0604020202020204" pitchFamily="34" charset="0"/>
              </a:rPr>
              <a:t>This research uses a concave polygon, which covers all true and dummy locations and of which the area is less than or equal to an area </a:t>
            </a:r>
            <a:r>
              <a:rPr lang="en-US" sz="2200" i="1">
                <a:latin typeface="Arial" panose="020B0604020202020204" pitchFamily="34" charset="0"/>
                <a:cs typeface="Arial" panose="020B0604020202020204" pitchFamily="34" charset="0"/>
              </a:rPr>
              <a:t>a</a:t>
            </a:r>
            <a:r>
              <a:rPr lang="en-US" sz="2200">
                <a:latin typeface="Arial" panose="020B0604020202020204" pitchFamily="34" charset="0"/>
                <a:cs typeface="Arial" panose="020B0604020202020204" pitchFamily="34" charset="0"/>
              </a:rPr>
              <a:t>.  For example, the figure shows the six dummy locations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generated based on the true location (</a:t>
            </a:r>
            <a:r>
              <a:rPr lang="en-US" sz="2200" i="1">
                <a:latin typeface="Arial" panose="020B0604020202020204" pitchFamily="34" charset="0"/>
                <a:cs typeface="Arial" panose="020B0604020202020204" pitchFamily="34" charset="0"/>
              </a:rPr>
              <a:t>T</a:t>
            </a:r>
            <a:r>
              <a:rPr lang="en-US" sz="2200">
                <a:latin typeface="Arial" panose="020B0604020202020204" pitchFamily="34" charset="0"/>
                <a:cs typeface="Arial" panose="020B0604020202020204" pitchFamily="34" charset="0"/>
              </a:rPr>
              <a:t>).</a:t>
            </a:r>
          </a:p>
          <a:p>
            <a:pPr marL="0" indent="0">
              <a:buNone/>
            </a:pPr>
            <a:endParaRPr lang="en-US"/>
          </a:p>
          <a:p>
            <a:endParaRPr lang="en-US"/>
          </a:p>
          <a:p>
            <a:pPr algn="ctr"/>
            <a:endParaRPr lang="en-US"/>
          </a:p>
        </p:txBody>
      </p:sp>
      <p:pic>
        <p:nvPicPr>
          <p:cNvPr id="3" name="Picture 2">
            <a:extLst>
              <a:ext uri="{FF2B5EF4-FFF2-40B4-BE49-F238E27FC236}">
                <a16:creationId xmlns:a16="http://schemas.microsoft.com/office/drawing/2014/main" id="{DBB6784E-1F9E-40A2-8F9C-A4923A277466}"/>
              </a:ext>
            </a:extLst>
          </p:cNvPr>
          <p:cNvPicPr>
            <a:picLocks noChangeAspect="1"/>
          </p:cNvPicPr>
          <p:nvPr/>
        </p:nvPicPr>
        <p:blipFill>
          <a:blip r:embed="rId2"/>
          <a:stretch>
            <a:fillRect/>
          </a:stretch>
        </p:blipFill>
        <p:spPr>
          <a:xfrm>
            <a:off x="2362200" y="4349497"/>
            <a:ext cx="4419600" cy="1619250"/>
          </a:xfrm>
          <a:prstGeom prst="rect">
            <a:avLst/>
          </a:prstGeom>
        </p:spPr>
      </p:pic>
    </p:spTree>
    <p:extLst>
      <p:ext uri="{BB962C8B-B14F-4D97-AF65-F5344CB8AC3E}">
        <p14:creationId xmlns:p14="http://schemas.microsoft.com/office/powerpoint/2010/main" val="339961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11/24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400" i="1">
                <a:latin typeface="Arial" panose="020B0604020202020204" pitchFamily="34" charset="0"/>
                <a:cs typeface="Arial" panose="020B0604020202020204" pitchFamily="34" charset="0"/>
              </a:rPr>
              <a:t>Random Locations on or within a Polygon </a:t>
            </a:r>
            <a:r>
              <a:rPr lang="en-US" sz="2400">
                <a:latin typeface="Arial" panose="020B0604020202020204" pitchFamily="34" charset="0"/>
                <a:cs typeface="Arial" panose="020B0604020202020204" pitchFamily="34" charset="0"/>
              </a:rPr>
              <a:t>(</a:t>
            </a:r>
            <a:r>
              <a:rPr lang="en-US" sz="2400" i="1">
                <a:latin typeface="Arial" panose="020B0604020202020204" pitchFamily="34" charset="0"/>
                <a:cs typeface="Arial" panose="020B0604020202020204" pitchFamily="34" charset="0"/>
              </a:rPr>
              <a:t>LBS</a:t>
            </a:r>
            <a:r>
              <a:rPr lang="en-US" sz="2400">
                <a:latin typeface="Arial" panose="020B0604020202020204" pitchFamily="34" charset="0"/>
                <a:cs typeface="Arial" panose="020B0604020202020204" pitchFamily="34" charset="0"/>
              </a:rPr>
              <a:t>) (Cont.)</a:t>
            </a:r>
          </a:p>
          <a:p>
            <a:pPr marL="457200" lvl="1" indent="0">
              <a:lnSpc>
                <a:spcPct val="100000"/>
              </a:lnSpc>
              <a:spcBef>
                <a:spcPts val="0"/>
              </a:spcBef>
              <a:buNone/>
            </a:pPr>
            <a:r>
              <a:rPr lang="en-US">
                <a:latin typeface="Arial" panose="020B0604020202020204" pitchFamily="34" charset="0"/>
                <a:cs typeface="Arial" panose="020B0604020202020204" pitchFamily="34" charset="0"/>
              </a:rPr>
              <a:t>Below is the algorithm of the proposed dummy locations generation.</a:t>
            </a:r>
          </a:p>
          <a:p>
            <a:pPr marL="0" indent="0">
              <a:buNone/>
            </a:pPr>
            <a:endParaRPr lang="en-US" sz="2400"/>
          </a:p>
          <a:p>
            <a:endParaRPr lang="en-US"/>
          </a:p>
          <a:p>
            <a:pPr algn="ctr"/>
            <a:endParaRPr lang="en-US"/>
          </a:p>
        </p:txBody>
      </p:sp>
      <p:pic>
        <p:nvPicPr>
          <p:cNvPr id="3" name="Picture 2">
            <a:extLst>
              <a:ext uri="{FF2B5EF4-FFF2-40B4-BE49-F238E27FC236}">
                <a16:creationId xmlns:a16="http://schemas.microsoft.com/office/drawing/2014/main" id="{CB7C582C-B8C4-4A63-9014-17AEDF549202}"/>
              </a:ext>
            </a:extLst>
          </p:cNvPr>
          <p:cNvPicPr>
            <a:picLocks noChangeAspect="1"/>
          </p:cNvPicPr>
          <p:nvPr/>
        </p:nvPicPr>
        <p:blipFill>
          <a:blip r:embed="rId2"/>
          <a:stretch>
            <a:fillRect/>
          </a:stretch>
        </p:blipFill>
        <p:spPr>
          <a:xfrm>
            <a:off x="1209675" y="3201936"/>
            <a:ext cx="6724650" cy="2076450"/>
          </a:xfrm>
          <a:prstGeom prst="rect">
            <a:avLst/>
          </a:prstGeom>
        </p:spPr>
      </p:pic>
    </p:spTree>
    <p:extLst>
      <p:ext uri="{BB962C8B-B14F-4D97-AF65-F5344CB8AC3E}">
        <p14:creationId xmlns:p14="http://schemas.microsoft.com/office/powerpoint/2010/main" val="187362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12/24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in a Smallest Polygon </a:t>
            </a:r>
            <a:r>
              <a:rPr lang="en-US" sz="2200">
                <a:latin typeface="Arial" panose="020B0604020202020204" pitchFamily="34" charset="0"/>
                <a:cs typeface="Arial" panose="020B0604020202020204" pitchFamily="34" charset="0"/>
              </a:rPr>
              <a:t>(Continuous </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sz="2200">
                <a:latin typeface="Arial" panose="020B0604020202020204" pitchFamily="34" charset="0"/>
                <a:cs typeface="Arial" panose="020B0604020202020204" pitchFamily="34" charset="0"/>
              </a:rPr>
              <a:t>The two endpoints of a dummy path are random locations on a polygon within an area </a:t>
            </a:r>
            <a:r>
              <a:rPr lang="en-US" sz="2200" i="1">
                <a:latin typeface="Arial" panose="020B0604020202020204" pitchFamily="34" charset="0"/>
                <a:cs typeface="Arial" panose="020B0604020202020204" pitchFamily="34" charset="0"/>
              </a:rPr>
              <a:t>a</a:t>
            </a:r>
            <a:r>
              <a:rPr lang="en-US" sz="2200">
                <a:latin typeface="Arial" panose="020B0604020202020204" pitchFamily="34" charset="0"/>
                <a:cs typeface="Arial" panose="020B0604020202020204" pitchFamily="34" charset="0"/>
              </a:rPr>
              <a:t> and the path is generated by using Google Direction API. For example, the figure shows the dummy locations created by using a polygon within an area, where </a:t>
            </a:r>
            <a:r>
              <a:rPr lang="en-US" sz="2200" i="1">
                <a:latin typeface="Arial" panose="020B0604020202020204" pitchFamily="34" charset="0"/>
                <a:cs typeface="Arial" panose="020B0604020202020204" pitchFamily="34" charset="0"/>
              </a:rPr>
              <a:t>R</a:t>
            </a:r>
            <a:r>
              <a:rPr lang="en-US" sz="2200">
                <a:latin typeface="Arial" panose="020B0604020202020204" pitchFamily="34" charset="0"/>
                <a:cs typeface="Arial" panose="020B0604020202020204" pitchFamily="34" charset="0"/>
              </a:rPr>
              <a:t> is a true location and </a:t>
            </a:r>
            <a:r>
              <a:rPr lang="en-US" sz="2200" i="1">
                <a:latin typeface="Arial" panose="020B0604020202020204" pitchFamily="34" charset="0"/>
                <a:cs typeface="Arial" panose="020B0604020202020204" pitchFamily="34" charset="0"/>
              </a:rPr>
              <a:t>t</a:t>
            </a:r>
            <a:r>
              <a:rPr lang="en-US" sz="2200">
                <a:latin typeface="Arial" panose="020B0604020202020204" pitchFamily="34" charset="0"/>
                <a:cs typeface="Arial" panose="020B0604020202020204" pitchFamily="34" charset="0"/>
              </a:rPr>
              <a:t> is the time.</a:t>
            </a:r>
          </a:p>
          <a:p>
            <a:pPr marL="457200" lvl="1" indent="0">
              <a:lnSpc>
                <a:spcPct val="100000"/>
              </a:lnSpc>
              <a:spcBef>
                <a:spcPts val="0"/>
              </a:spcBef>
              <a:buNone/>
            </a:pPr>
            <a:endParaRPr lang="en-US" sz="2200">
              <a:latin typeface="Arial" panose="020B0604020202020204" pitchFamily="34" charset="0"/>
              <a:cs typeface="Arial" panose="020B0604020202020204" pitchFamily="34" charset="0"/>
            </a:endParaRPr>
          </a:p>
          <a:p>
            <a:pPr marL="0" indent="0">
              <a:buNone/>
            </a:pPr>
            <a:endParaRPr lang="en-US"/>
          </a:p>
          <a:p>
            <a:pPr algn="ctr"/>
            <a:endParaRPr lang="en-US"/>
          </a:p>
          <a:p>
            <a:pPr algn="ctr"/>
            <a:endParaRPr lang="en-US"/>
          </a:p>
        </p:txBody>
      </p:sp>
      <p:pic>
        <p:nvPicPr>
          <p:cNvPr id="3" name="Picture 2">
            <a:extLst>
              <a:ext uri="{FF2B5EF4-FFF2-40B4-BE49-F238E27FC236}">
                <a16:creationId xmlns:a16="http://schemas.microsoft.com/office/drawing/2014/main" id="{50917072-1575-44B0-99AC-2FFBCBEB9FF9}"/>
              </a:ext>
            </a:extLst>
          </p:cNvPr>
          <p:cNvPicPr>
            <a:picLocks noChangeAspect="1"/>
          </p:cNvPicPr>
          <p:nvPr/>
        </p:nvPicPr>
        <p:blipFill>
          <a:blip r:embed="rId2"/>
          <a:stretch>
            <a:fillRect/>
          </a:stretch>
        </p:blipFill>
        <p:spPr>
          <a:xfrm>
            <a:off x="1662112" y="4163759"/>
            <a:ext cx="5819775" cy="1990725"/>
          </a:xfrm>
          <a:prstGeom prst="rect">
            <a:avLst/>
          </a:prstGeom>
        </p:spPr>
      </p:pic>
    </p:spTree>
    <p:extLst>
      <p:ext uri="{BB962C8B-B14F-4D97-AF65-F5344CB8AC3E}">
        <p14:creationId xmlns:p14="http://schemas.microsoft.com/office/powerpoint/2010/main" val="255377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13/24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in a Smallest Polygon </a:t>
            </a:r>
            <a:r>
              <a:rPr lang="en-US" sz="2200">
                <a:latin typeface="Arial" panose="020B0604020202020204" pitchFamily="34" charset="0"/>
                <a:cs typeface="Arial" panose="020B0604020202020204" pitchFamily="34" charset="0"/>
              </a:rPr>
              <a:t>(Continuous </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 (Cont.)</a:t>
            </a:r>
          </a:p>
          <a:p>
            <a:pPr marL="457200" lvl="1" indent="0">
              <a:lnSpc>
                <a:spcPct val="100000"/>
              </a:lnSpc>
              <a:spcBef>
                <a:spcPts val="0"/>
              </a:spcBef>
              <a:buNone/>
            </a:pPr>
            <a:r>
              <a:rPr lang="en-US" sz="2200">
                <a:latin typeface="Arial" panose="020B0604020202020204" pitchFamily="34" charset="0"/>
                <a:cs typeface="Arial" panose="020B0604020202020204" pitchFamily="34" charset="0"/>
              </a:rPr>
              <a:t>Below is the algorithm of the proposed dummy routes generation using a smallest polygon.</a:t>
            </a:r>
          </a:p>
          <a:p>
            <a:pPr marL="0" indent="0">
              <a:buNone/>
            </a:pPr>
            <a:endParaRPr lang="en-US" sz="2400"/>
          </a:p>
          <a:p>
            <a:endParaRPr lang="en-US"/>
          </a:p>
          <a:p>
            <a:pPr algn="ctr"/>
            <a:endParaRPr lang="en-US"/>
          </a:p>
        </p:txBody>
      </p:sp>
      <p:pic>
        <p:nvPicPr>
          <p:cNvPr id="3" name="Picture 2">
            <a:extLst>
              <a:ext uri="{FF2B5EF4-FFF2-40B4-BE49-F238E27FC236}">
                <a16:creationId xmlns:a16="http://schemas.microsoft.com/office/drawing/2014/main" id="{80DDB28A-3CAF-49B0-BCD3-0B21A41AC747}"/>
              </a:ext>
            </a:extLst>
          </p:cNvPr>
          <p:cNvPicPr>
            <a:picLocks noChangeAspect="1"/>
          </p:cNvPicPr>
          <p:nvPr/>
        </p:nvPicPr>
        <p:blipFill>
          <a:blip r:embed="rId2"/>
          <a:stretch>
            <a:fillRect/>
          </a:stretch>
        </p:blipFill>
        <p:spPr>
          <a:xfrm>
            <a:off x="1014412" y="3307255"/>
            <a:ext cx="7115175" cy="2847975"/>
          </a:xfrm>
          <a:prstGeom prst="rect">
            <a:avLst/>
          </a:prstGeom>
        </p:spPr>
      </p:pic>
    </p:spTree>
    <p:extLst>
      <p:ext uri="{BB962C8B-B14F-4D97-AF65-F5344CB8AC3E}">
        <p14:creationId xmlns:p14="http://schemas.microsoft.com/office/powerpoint/2010/main" val="33265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14/24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400" i="1">
                <a:latin typeface="Arial" panose="020B0604020202020204" pitchFamily="34" charset="0"/>
                <a:cs typeface="Arial" panose="020B0604020202020204" pitchFamily="34" charset="0"/>
              </a:rPr>
              <a:t>Random Locations </a:t>
            </a:r>
            <a:r>
              <a:rPr lang="en-US" sz="2400">
                <a:latin typeface="Arial" panose="020B0604020202020204" pitchFamily="34" charset="0"/>
                <a:cs typeface="Arial" panose="020B0604020202020204" pitchFamily="34" charset="0"/>
              </a:rPr>
              <a:t>(Continuous </a:t>
            </a:r>
            <a:r>
              <a:rPr lang="en-US" sz="2400" i="1">
                <a:latin typeface="Arial" panose="020B0604020202020204" pitchFamily="34" charset="0"/>
                <a:cs typeface="Arial" panose="020B0604020202020204" pitchFamily="34" charset="0"/>
              </a:rPr>
              <a:t>LBS</a:t>
            </a:r>
            <a:r>
              <a:rPr lang="en-US" sz="24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a:latin typeface="Arial" panose="020B0604020202020204" pitchFamily="34" charset="0"/>
                <a:cs typeface="Arial" panose="020B0604020202020204" pitchFamily="34" charset="0"/>
              </a:rPr>
              <a:t>The dummy routes are generated randomly. For example, the figure shows the dummy routes created by using random locations.</a:t>
            </a:r>
          </a:p>
          <a:p>
            <a:pPr marL="457200" lvl="1" indent="0">
              <a:lnSpc>
                <a:spcPct val="100000"/>
              </a:lnSpc>
              <a:spcBef>
                <a:spcPts val="0"/>
              </a:spcBef>
              <a:buNone/>
            </a:pPr>
            <a:endParaRPr lang="en-US"/>
          </a:p>
          <a:p>
            <a:pPr marL="0" indent="0">
              <a:buNone/>
            </a:pPr>
            <a:endParaRPr lang="en-US"/>
          </a:p>
          <a:p>
            <a:pPr algn="ctr"/>
            <a:endParaRPr lang="en-US"/>
          </a:p>
          <a:p>
            <a:pPr algn="ctr"/>
            <a:endParaRPr lang="en-US"/>
          </a:p>
        </p:txBody>
      </p:sp>
      <p:pic>
        <p:nvPicPr>
          <p:cNvPr id="7" name="Picture 6">
            <a:extLst>
              <a:ext uri="{FF2B5EF4-FFF2-40B4-BE49-F238E27FC236}">
                <a16:creationId xmlns:a16="http://schemas.microsoft.com/office/drawing/2014/main" id="{2520E8B0-E708-4FAB-AD86-E7433985323D}"/>
              </a:ext>
            </a:extLst>
          </p:cNvPr>
          <p:cNvPicPr>
            <a:picLocks noChangeAspect="1"/>
          </p:cNvPicPr>
          <p:nvPr/>
        </p:nvPicPr>
        <p:blipFill>
          <a:blip r:embed="rId2"/>
          <a:stretch>
            <a:fillRect/>
          </a:stretch>
        </p:blipFill>
        <p:spPr>
          <a:xfrm>
            <a:off x="1685925" y="3562196"/>
            <a:ext cx="5772150" cy="1857375"/>
          </a:xfrm>
          <a:prstGeom prst="rect">
            <a:avLst/>
          </a:prstGeom>
        </p:spPr>
      </p:pic>
    </p:spTree>
    <p:extLst>
      <p:ext uri="{BB962C8B-B14F-4D97-AF65-F5344CB8AC3E}">
        <p14:creationId xmlns:p14="http://schemas.microsoft.com/office/powerpoint/2010/main" val="342106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15/24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400" i="1">
                <a:latin typeface="Arial" panose="020B0604020202020204" pitchFamily="34" charset="0"/>
                <a:cs typeface="Arial" panose="020B0604020202020204" pitchFamily="34" charset="0"/>
              </a:rPr>
              <a:t>Random Locations </a:t>
            </a:r>
            <a:r>
              <a:rPr lang="en-US" sz="2400">
                <a:latin typeface="Arial" panose="020B0604020202020204" pitchFamily="34" charset="0"/>
                <a:cs typeface="Arial" panose="020B0604020202020204" pitchFamily="34" charset="0"/>
              </a:rPr>
              <a:t>(Continuous </a:t>
            </a:r>
            <a:r>
              <a:rPr lang="en-US" sz="2400" i="1">
                <a:latin typeface="Arial" panose="020B0604020202020204" pitchFamily="34" charset="0"/>
                <a:cs typeface="Arial" panose="020B0604020202020204" pitchFamily="34" charset="0"/>
              </a:rPr>
              <a:t>LBS</a:t>
            </a:r>
            <a:r>
              <a:rPr lang="en-US" sz="2400">
                <a:latin typeface="Arial" panose="020B0604020202020204" pitchFamily="34" charset="0"/>
                <a:cs typeface="Arial" panose="020B0604020202020204" pitchFamily="34" charset="0"/>
              </a:rPr>
              <a:t>) (Cont.)</a:t>
            </a:r>
          </a:p>
          <a:p>
            <a:pPr marL="457200" lvl="1" indent="0">
              <a:lnSpc>
                <a:spcPct val="100000"/>
              </a:lnSpc>
              <a:spcBef>
                <a:spcPts val="0"/>
              </a:spcBef>
              <a:buNone/>
            </a:pPr>
            <a:r>
              <a:rPr lang="en-US">
                <a:latin typeface="Arial" panose="020B0604020202020204" pitchFamily="34" charset="0"/>
                <a:cs typeface="Arial" panose="020B0604020202020204" pitchFamily="34" charset="0"/>
              </a:rPr>
              <a:t>Below is the algorithm of the proposed dummy routes generation using random locations.</a:t>
            </a:r>
          </a:p>
          <a:p>
            <a:pPr marL="0" indent="0">
              <a:buNone/>
            </a:pPr>
            <a:endParaRPr lang="en-US" sz="2400"/>
          </a:p>
          <a:p>
            <a:endParaRPr lang="en-US"/>
          </a:p>
          <a:p>
            <a:pPr algn="ctr"/>
            <a:endParaRPr lang="en-US"/>
          </a:p>
        </p:txBody>
      </p:sp>
      <p:pic>
        <p:nvPicPr>
          <p:cNvPr id="11" name="Picture 10">
            <a:extLst>
              <a:ext uri="{FF2B5EF4-FFF2-40B4-BE49-F238E27FC236}">
                <a16:creationId xmlns:a16="http://schemas.microsoft.com/office/drawing/2014/main" id="{E1FCC1C9-8973-418D-BAD3-88755EA2DD01}"/>
              </a:ext>
            </a:extLst>
          </p:cNvPr>
          <p:cNvPicPr>
            <a:picLocks noChangeAspect="1"/>
          </p:cNvPicPr>
          <p:nvPr/>
        </p:nvPicPr>
        <p:blipFill>
          <a:blip r:embed="rId2"/>
          <a:stretch>
            <a:fillRect/>
          </a:stretch>
        </p:blipFill>
        <p:spPr>
          <a:xfrm>
            <a:off x="1337187" y="3293500"/>
            <a:ext cx="6705600" cy="1657350"/>
          </a:xfrm>
          <a:prstGeom prst="rect">
            <a:avLst/>
          </a:prstGeom>
        </p:spPr>
      </p:pic>
    </p:spTree>
    <p:extLst>
      <p:ext uri="{BB962C8B-B14F-4D97-AF65-F5344CB8AC3E}">
        <p14:creationId xmlns:p14="http://schemas.microsoft.com/office/powerpoint/2010/main" val="305843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16/24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Paths within a Distance </a:t>
            </a:r>
            <a:r>
              <a:rPr lang="en-US" sz="2200">
                <a:latin typeface="Arial" panose="020B0604020202020204" pitchFamily="34" charset="0"/>
                <a:cs typeface="Arial" panose="020B0604020202020204" pitchFamily="34" charset="0"/>
              </a:rPr>
              <a:t>(Continuous </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sz="2200">
                <a:latin typeface="Arial" panose="020B0604020202020204" pitchFamily="34" charset="0"/>
                <a:cs typeface="Arial" panose="020B0604020202020204" pitchFamily="34" charset="0"/>
              </a:rPr>
              <a:t>The dummy paths are randomly generated within a distance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between each point of the dummy path and the true path. For example, the figure shows the dummy routes generated by using random routes within a distance.</a:t>
            </a:r>
          </a:p>
          <a:p>
            <a:pPr marL="457200" lvl="1" indent="0">
              <a:lnSpc>
                <a:spcPct val="100000"/>
              </a:lnSpc>
              <a:spcBef>
                <a:spcPts val="0"/>
              </a:spcBef>
              <a:buNone/>
            </a:pPr>
            <a:endParaRPr lang="en-US"/>
          </a:p>
          <a:p>
            <a:pPr marL="0" indent="0" algn="ctr">
              <a:buNone/>
            </a:pPr>
            <a:endParaRPr lang="en-US"/>
          </a:p>
          <a:p>
            <a:pPr algn="ctr"/>
            <a:endParaRPr lang="en-US"/>
          </a:p>
          <a:p>
            <a:pPr algn="ctr"/>
            <a:endParaRPr lang="en-US"/>
          </a:p>
        </p:txBody>
      </p:sp>
      <p:pic>
        <p:nvPicPr>
          <p:cNvPr id="7" name="Picture 6">
            <a:extLst>
              <a:ext uri="{FF2B5EF4-FFF2-40B4-BE49-F238E27FC236}">
                <a16:creationId xmlns:a16="http://schemas.microsoft.com/office/drawing/2014/main" id="{C40A68DF-06E1-4007-9EEA-7C30A3ACBCA9}"/>
              </a:ext>
            </a:extLst>
          </p:cNvPr>
          <p:cNvPicPr>
            <a:picLocks noChangeAspect="1"/>
          </p:cNvPicPr>
          <p:nvPr/>
        </p:nvPicPr>
        <p:blipFill>
          <a:blip r:embed="rId2"/>
          <a:stretch>
            <a:fillRect/>
          </a:stretch>
        </p:blipFill>
        <p:spPr>
          <a:xfrm>
            <a:off x="1519237" y="4210817"/>
            <a:ext cx="6105525" cy="1533525"/>
          </a:xfrm>
          <a:prstGeom prst="rect">
            <a:avLst/>
          </a:prstGeom>
        </p:spPr>
      </p:pic>
    </p:spTree>
    <p:extLst>
      <p:ext uri="{BB962C8B-B14F-4D97-AF65-F5344CB8AC3E}">
        <p14:creationId xmlns:p14="http://schemas.microsoft.com/office/powerpoint/2010/main" val="352008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Method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17/24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400" i="1">
                <a:latin typeface="Arial" panose="020B0604020202020204" pitchFamily="34" charset="0"/>
                <a:cs typeface="Arial" panose="020B0604020202020204" pitchFamily="34" charset="0"/>
              </a:rPr>
              <a:t>Random Paths within a Distance </a:t>
            </a:r>
            <a:r>
              <a:rPr lang="en-US" sz="2400">
                <a:latin typeface="Arial" panose="020B0604020202020204" pitchFamily="34" charset="0"/>
                <a:cs typeface="Arial" panose="020B0604020202020204" pitchFamily="34" charset="0"/>
              </a:rPr>
              <a:t>(Continuous </a:t>
            </a:r>
            <a:r>
              <a:rPr lang="en-US" sz="2400" i="1">
                <a:latin typeface="Arial" panose="020B0604020202020204" pitchFamily="34" charset="0"/>
                <a:cs typeface="Arial" panose="020B0604020202020204" pitchFamily="34" charset="0"/>
              </a:rPr>
              <a:t>LBS</a:t>
            </a:r>
            <a:r>
              <a:rPr lang="en-US" sz="2400">
                <a:latin typeface="Arial" panose="020B0604020202020204" pitchFamily="34" charset="0"/>
                <a:cs typeface="Arial" panose="020B0604020202020204" pitchFamily="34" charset="0"/>
              </a:rPr>
              <a:t>) (Cont.)</a:t>
            </a:r>
          </a:p>
          <a:p>
            <a:pPr marL="457200" lvl="1" indent="0">
              <a:lnSpc>
                <a:spcPct val="100000"/>
              </a:lnSpc>
              <a:spcBef>
                <a:spcPts val="0"/>
              </a:spcBef>
              <a:buNone/>
            </a:pPr>
            <a:r>
              <a:rPr lang="en-US">
                <a:latin typeface="Arial" panose="020B0604020202020204" pitchFamily="34" charset="0"/>
                <a:cs typeface="Arial" panose="020B0604020202020204" pitchFamily="34" charset="0"/>
              </a:rPr>
              <a:t>Below is the algorithm of the proposed dummy paths generation using random locations.</a:t>
            </a:r>
          </a:p>
          <a:p>
            <a:pPr marL="0" indent="0">
              <a:buNone/>
            </a:pPr>
            <a:endParaRPr lang="en-US" sz="2400"/>
          </a:p>
          <a:p>
            <a:endParaRPr lang="en-US"/>
          </a:p>
          <a:p>
            <a:pPr algn="ctr"/>
            <a:endParaRPr lang="en-US"/>
          </a:p>
        </p:txBody>
      </p:sp>
      <p:pic>
        <p:nvPicPr>
          <p:cNvPr id="7" name="Picture 6">
            <a:extLst>
              <a:ext uri="{FF2B5EF4-FFF2-40B4-BE49-F238E27FC236}">
                <a16:creationId xmlns:a16="http://schemas.microsoft.com/office/drawing/2014/main" id="{EFD577F1-A159-431C-996F-6C871726171F}"/>
              </a:ext>
            </a:extLst>
          </p:cNvPr>
          <p:cNvPicPr>
            <a:picLocks noChangeAspect="1"/>
          </p:cNvPicPr>
          <p:nvPr/>
        </p:nvPicPr>
        <p:blipFill>
          <a:blip r:embed="rId2"/>
          <a:stretch>
            <a:fillRect/>
          </a:stretch>
        </p:blipFill>
        <p:spPr>
          <a:xfrm>
            <a:off x="1162050" y="3524005"/>
            <a:ext cx="6819900" cy="1866900"/>
          </a:xfrm>
          <a:prstGeom prst="rect">
            <a:avLst/>
          </a:prstGeom>
        </p:spPr>
      </p:pic>
    </p:spTree>
    <p:extLst>
      <p:ext uri="{BB962C8B-B14F-4D97-AF65-F5344CB8AC3E}">
        <p14:creationId xmlns:p14="http://schemas.microsoft.com/office/powerpoint/2010/main" val="75872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System</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18</a:t>
            </a:r>
            <a:r>
              <a:rPr lang="en-US" sz="1800">
                <a:solidFill>
                  <a:schemeClr val="tx1"/>
                </a:solidFill>
              </a:rPr>
              <a:t>/24</a:t>
            </a:r>
          </a:p>
        </p:txBody>
      </p:sp>
      <p:sp>
        <p:nvSpPr>
          <p:cNvPr id="26" name="Content Placeholder 25"/>
          <p:cNvSpPr>
            <a:spLocks noGrp="1"/>
          </p:cNvSpPr>
          <p:nvPr>
            <p:ph idx="1"/>
          </p:nvPr>
        </p:nvSpPr>
        <p:spPr>
          <a:xfrm>
            <a:off x="628650" y="1683402"/>
            <a:ext cx="7886700" cy="4705523"/>
          </a:xfrm>
        </p:spPr>
        <p:txBody>
          <a:bodyPr>
            <a:normAutofit lnSpcReduction="10000"/>
          </a:bodyPr>
          <a:lstStyle/>
          <a:p>
            <a:pPr marL="0" indent="0">
              <a:buNone/>
            </a:pPr>
            <a:endParaRPr lang="en-US"/>
          </a:p>
          <a:p>
            <a:pPr marL="0" indent="0">
              <a:buNone/>
            </a:pPr>
            <a:endParaRPr lang="en-US"/>
          </a:p>
          <a:p>
            <a:pPr marL="0" indent="0">
              <a:buNone/>
            </a:pPr>
            <a:endParaRPr lang="en-US"/>
          </a:p>
          <a:p>
            <a:pPr marL="0" indent="0">
              <a:buNone/>
            </a:pPr>
            <a:endParaRPr lang="en-US" sz="3900"/>
          </a:p>
          <a:p>
            <a:pPr marL="0" indent="0">
              <a:lnSpc>
                <a:spcPct val="110000"/>
              </a:lnSpc>
              <a:buNone/>
            </a:pPr>
            <a:r>
              <a:rPr lang="en-US" sz="2200">
                <a:latin typeface="Arial" panose="020B0604020202020204" pitchFamily="34" charset="0"/>
                <a:cs typeface="Arial" panose="020B0604020202020204" pitchFamily="34" charset="0"/>
              </a:rPr>
              <a:t>The proposed service is made simple on purpose and its system structure is shown above, where a set of routes are collected and saved by the service provider before the app is put to use. When the user requests a recommendation, his/her current route and the stored routes are matched. The destinations of the matched routes are the recommended destinations. </a:t>
            </a:r>
          </a:p>
          <a:p>
            <a:endParaRPr lang="en-US"/>
          </a:p>
          <a:p>
            <a:endParaRPr lang="en-US"/>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CADFC01F-A43D-4C1C-8969-BBA3E736F7EE}"/>
              </a:ext>
            </a:extLst>
          </p:cNvPr>
          <p:cNvPicPr>
            <a:picLocks noChangeAspect="1"/>
          </p:cNvPicPr>
          <p:nvPr/>
        </p:nvPicPr>
        <p:blipFill>
          <a:blip r:embed="rId2"/>
          <a:stretch>
            <a:fillRect/>
          </a:stretch>
        </p:blipFill>
        <p:spPr>
          <a:xfrm>
            <a:off x="1257300" y="1744362"/>
            <a:ext cx="6629400" cy="1514475"/>
          </a:xfrm>
          <a:prstGeom prst="rect">
            <a:avLst/>
          </a:prstGeom>
        </p:spPr>
      </p:pic>
    </p:spTree>
    <p:extLst>
      <p:ext uri="{BB962C8B-B14F-4D97-AF65-F5344CB8AC3E}">
        <p14:creationId xmlns:p14="http://schemas.microsoft.com/office/powerpoint/2010/main" val="129724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Outline</a:t>
            </a:r>
          </a:p>
        </p:txBody>
      </p:sp>
      <p:sp>
        <p:nvSpPr>
          <p:cNvPr id="3" name="Content Placeholder 2"/>
          <p:cNvSpPr>
            <a:spLocks noGrp="1"/>
          </p:cNvSpPr>
          <p:nvPr>
            <p:ph idx="1"/>
          </p:nvPr>
        </p:nvSpPr>
        <p:spPr>
          <a:xfrm>
            <a:off x="628650" y="1721322"/>
            <a:ext cx="7886700" cy="4222657"/>
          </a:xfrm>
        </p:spPr>
        <p:txBody>
          <a:bodyPr>
            <a:normAutofit/>
          </a:bodyPr>
          <a:lstStyle/>
          <a:p>
            <a:pPr>
              <a:lnSpc>
                <a:spcPct val="120000"/>
              </a:lnSpc>
            </a:pPr>
            <a:r>
              <a:rPr lang="en-US" altLang="en-US" sz="2400">
                <a:latin typeface="Arial" panose="020B0604020202020204" pitchFamily="34" charset="0"/>
                <a:cs typeface="Arial" panose="020B0604020202020204" pitchFamily="34" charset="0"/>
              </a:rPr>
              <a:t>Introduction</a:t>
            </a:r>
          </a:p>
          <a:p>
            <a:pPr>
              <a:lnSpc>
                <a:spcPct val="120000"/>
              </a:lnSpc>
            </a:pPr>
            <a:r>
              <a:rPr lang="en-US" altLang="en-US" sz="2400">
                <a:latin typeface="Arial" panose="020B0604020202020204" pitchFamily="34" charset="0"/>
                <a:cs typeface="Arial" panose="020B0604020202020204" pitchFamily="34" charset="0"/>
              </a:rPr>
              <a:t>LBS (location-based service)</a:t>
            </a:r>
          </a:p>
          <a:p>
            <a:pPr>
              <a:lnSpc>
                <a:spcPct val="120000"/>
              </a:lnSpc>
            </a:pPr>
            <a:r>
              <a:rPr lang="en-US" altLang="en-US" sz="2400">
                <a:latin typeface="Arial" panose="020B0604020202020204" pitchFamily="34" charset="0"/>
                <a:cs typeface="Arial" panose="020B0604020202020204" pitchFamily="34" charset="0"/>
              </a:rPr>
              <a:t>The proposed research</a:t>
            </a:r>
          </a:p>
          <a:p>
            <a:pPr>
              <a:lnSpc>
                <a:spcPct val="120000"/>
              </a:lnSpc>
            </a:pPr>
            <a:r>
              <a:rPr lang="en-US" altLang="en-US" sz="2400">
                <a:latin typeface="Arial" panose="020B0604020202020204" pitchFamily="34" charset="0"/>
                <a:cs typeface="Arial" panose="020B0604020202020204" pitchFamily="34" charset="0"/>
              </a:rPr>
              <a:t>The problems with dummy locations/routes</a:t>
            </a:r>
          </a:p>
          <a:p>
            <a:pPr>
              <a:lnSpc>
                <a:spcPct val="120000"/>
              </a:lnSpc>
            </a:pPr>
            <a:r>
              <a:rPr lang="en-US" altLang="en-US" sz="2400">
                <a:latin typeface="Arial" panose="020B0604020202020204" pitchFamily="34" charset="0"/>
                <a:cs typeface="Arial" panose="020B0604020202020204" pitchFamily="34" charset="0"/>
              </a:rPr>
              <a:t>The proposed methods</a:t>
            </a:r>
          </a:p>
          <a:p>
            <a:pPr>
              <a:lnSpc>
                <a:spcPct val="120000"/>
              </a:lnSpc>
            </a:pPr>
            <a:r>
              <a:rPr lang="en-US" altLang="en-US" sz="2400">
                <a:latin typeface="Arial" panose="020B0604020202020204" pitchFamily="34" charset="0"/>
                <a:cs typeface="Arial" panose="020B0604020202020204" pitchFamily="34" charset="0"/>
              </a:rPr>
              <a:t>Experiment results</a:t>
            </a:r>
          </a:p>
          <a:p>
            <a:pPr>
              <a:lnSpc>
                <a:spcPct val="120000"/>
              </a:lnSpc>
            </a:pPr>
            <a:r>
              <a:rPr lang="en-US" altLang="en-US" sz="2400">
                <a:latin typeface="Arial" panose="020B0604020202020204" pitchFamily="34" charset="0"/>
                <a:cs typeface="Arial" panose="020B0604020202020204" pitchFamily="34" charset="0"/>
              </a:rPr>
              <a:t>Summary</a:t>
            </a:r>
          </a:p>
          <a:p>
            <a:endParaRPr lang="en-US"/>
          </a:p>
        </p:txBody>
      </p:sp>
      <p:sp>
        <p:nvSpPr>
          <p:cNvPr id="7"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 1/24</a:t>
            </a:r>
          </a:p>
        </p:txBody>
      </p:sp>
    </p:spTree>
    <p:extLst>
      <p:ext uri="{BB962C8B-B14F-4D97-AF65-F5344CB8AC3E}">
        <p14:creationId xmlns:p14="http://schemas.microsoft.com/office/powerpoint/2010/main" val="296109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Geographical Database</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19</a:t>
            </a:r>
            <a:r>
              <a:rPr lang="en-US" sz="1800">
                <a:solidFill>
                  <a:schemeClr val="tx1"/>
                </a:solidFill>
              </a:rPr>
              <a:t>/24</a:t>
            </a:r>
          </a:p>
        </p:txBody>
      </p:sp>
      <p:sp>
        <p:nvSpPr>
          <p:cNvPr id="26" name="Content Placeholder 25"/>
          <p:cNvSpPr>
            <a:spLocks noGrp="1"/>
          </p:cNvSpPr>
          <p:nvPr>
            <p:ph idx="1"/>
          </p:nvPr>
        </p:nvSpPr>
        <p:spPr>
          <a:xfrm>
            <a:off x="628650" y="1448927"/>
            <a:ext cx="7886700" cy="5217340"/>
          </a:xfrm>
        </p:spPr>
        <p:txBody>
          <a:bodyPr>
            <a:normAutofit lnSpcReduction="10000"/>
          </a:bodyPr>
          <a:lstStyle/>
          <a:p>
            <a:pPr marL="0" indent="0">
              <a:buNone/>
            </a:pPr>
            <a:endParaRPr lang="en-US" sz="26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900"/>
          </a:p>
          <a:p>
            <a:pPr marL="0" indent="0">
              <a:lnSpc>
                <a:spcPct val="120000"/>
              </a:lnSpc>
              <a:buNone/>
            </a:pPr>
            <a:r>
              <a:rPr lang="en-US" sz="2200">
                <a:latin typeface="Arial" panose="020B0604020202020204" pitchFamily="34" charset="0"/>
                <a:cs typeface="Arial" panose="020B0604020202020204" pitchFamily="34" charset="0"/>
              </a:rPr>
              <a:t>Schemas and sample values of the tables </a:t>
            </a:r>
            <a:r>
              <a:rPr lang="en-US" sz="2200" i="1">
                <a:latin typeface="Arial" panose="020B0604020202020204" pitchFamily="34" charset="0"/>
                <a:cs typeface="Arial" panose="020B0604020202020204" pitchFamily="34" charset="0"/>
              </a:rPr>
              <a:t>Events</a:t>
            </a:r>
            <a:r>
              <a:rPr lang="en-US" sz="2200">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 Transations</a:t>
            </a:r>
            <a:r>
              <a:rPr lang="en-US" sz="2200">
                <a:latin typeface="Arial" panose="020B0604020202020204" pitchFamily="34" charset="0"/>
                <a:cs typeface="Arial" panose="020B0604020202020204" pitchFamily="34" charset="0"/>
              </a:rPr>
              <a:t>, and</a:t>
            </a:r>
            <a:r>
              <a:rPr lang="en-US" sz="2200" i="1">
                <a:latin typeface="Arial" panose="020B0604020202020204" pitchFamily="34" charset="0"/>
                <a:cs typeface="Arial" panose="020B0604020202020204" pitchFamily="34" charset="0"/>
              </a:rPr>
              <a:t> Sequences.  </a:t>
            </a:r>
            <a:r>
              <a:rPr lang="en-US" sz="2200">
                <a:latin typeface="Arial" panose="020B0604020202020204" pitchFamily="34" charset="0"/>
                <a:cs typeface="Arial" panose="020B0604020202020204" pitchFamily="34" charset="0"/>
              </a:rPr>
              <a:t>The</a:t>
            </a:r>
            <a:r>
              <a:rPr lang="en-US" sz="2200" i="1">
                <a:latin typeface="Arial" panose="020B0604020202020204" pitchFamily="34" charset="0"/>
                <a:cs typeface="Arial" panose="020B0604020202020204" pitchFamily="34" charset="0"/>
              </a:rPr>
              <a:t> Events </a:t>
            </a:r>
            <a:r>
              <a:rPr lang="en-US" sz="2200">
                <a:latin typeface="Arial" panose="020B0604020202020204" pitchFamily="34" charset="0"/>
                <a:cs typeface="Arial" panose="020B0604020202020204" pitchFamily="34" charset="0"/>
              </a:rPr>
              <a:t>stores a small set of events. Each transaction or sequence consists of a list of events. The difference between a transaction and a sequence is the events of the former are unordered, whereas the ones of the latter are ordered. </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3DD66116-5FD3-4557-93FF-6D35709E53B0}"/>
              </a:ext>
            </a:extLst>
          </p:cNvPr>
          <p:cNvPicPr>
            <a:picLocks noChangeAspect="1"/>
          </p:cNvPicPr>
          <p:nvPr/>
        </p:nvPicPr>
        <p:blipFill>
          <a:blip r:embed="rId2"/>
          <a:stretch>
            <a:fillRect/>
          </a:stretch>
        </p:blipFill>
        <p:spPr>
          <a:xfrm>
            <a:off x="762000" y="1865217"/>
            <a:ext cx="7620000" cy="1800225"/>
          </a:xfrm>
          <a:prstGeom prst="rect">
            <a:avLst/>
          </a:prstGeom>
        </p:spPr>
      </p:pic>
    </p:spTree>
    <p:extLst>
      <p:ext uri="{BB962C8B-B14F-4D97-AF65-F5344CB8AC3E}">
        <p14:creationId xmlns:p14="http://schemas.microsoft.com/office/powerpoint/2010/main" val="187503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Experiment Results</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2</a:t>
            </a:r>
            <a:r>
              <a:rPr lang="en-US" sz="1800">
                <a:solidFill>
                  <a:schemeClr val="tx1"/>
                </a:solidFill>
              </a:rPr>
              <a:t>0/24</a:t>
            </a:r>
          </a:p>
        </p:txBody>
      </p:sp>
      <p:sp>
        <p:nvSpPr>
          <p:cNvPr id="26" name="Content Placeholder 25"/>
          <p:cNvSpPr>
            <a:spLocks noGrp="1"/>
          </p:cNvSpPr>
          <p:nvPr>
            <p:ph idx="1"/>
          </p:nvPr>
        </p:nvSpPr>
        <p:spPr>
          <a:xfrm>
            <a:off x="628650" y="1502230"/>
            <a:ext cx="7886700" cy="4848596"/>
          </a:xfrm>
        </p:spPr>
        <p:txBody>
          <a:bodyPr>
            <a:normAutofit fontScale="77500" lnSpcReduction="20000"/>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3900"/>
          </a:p>
          <a:p>
            <a:pPr marL="0" indent="0">
              <a:lnSpc>
                <a:spcPct val="120000"/>
              </a:lnSpc>
              <a:buNone/>
            </a:pPr>
            <a:endParaRPr lang="en-US" sz="1400">
              <a:latin typeface="Times New Roman" panose="02020603050405020304" pitchFamily="18" charset="0"/>
              <a:cs typeface="Times New Roman" panose="02020603050405020304" pitchFamily="18" charset="0"/>
            </a:endParaRPr>
          </a:p>
          <a:p>
            <a:pPr marL="0" indent="0">
              <a:lnSpc>
                <a:spcPct val="120000"/>
              </a:lnSpc>
              <a:buNone/>
            </a:pPr>
            <a:endParaRPr lang="en-US" sz="3100">
              <a:latin typeface="Times New Roman" panose="02020603050405020304" pitchFamily="18" charset="0"/>
              <a:cs typeface="Times New Roman" panose="02020603050405020304" pitchFamily="18" charset="0"/>
            </a:endParaRPr>
          </a:p>
          <a:p>
            <a:pPr marL="0" indent="0">
              <a:lnSpc>
                <a:spcPct val="120000"/>
              </a:lnSpc>
              <a:buNone/>
            </a:pPr>
            <a:r>
              <a:rPr lang="en-US" sz="3100">
                <a:latin typeface="Arial" panose="020B0604020202020204" pitchFamily="34" charset="0"/>
                <a:cs typeface="Arial" panose="020B0604020202020204" pitchFamily="34" charset="0"/>
              </a:rPr>
              <a:t>(a) The proposed app shown in the Android Launcher, (b) the Control Panel, and (c) the Extended Controls</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1662112" y="1957387"/>
            <a:ext cx="6341857" cy="3207257"/>
          </a:xfrm>
          <a:prstGeom prst="rect">
            <a:avLst/>
          </a:prstGeom>
        </p:spPr>
      </p:pic>
    </p:spTree>
    <p:extLst>
      <p:ext uri="{BB962C8B-B14F-4D97-AF65-F5344CB8AC3E}">
        <p14:creationId xmlns:p14="http://schemas.microsoft.com/office/powerpoint/2010/main" val="423823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Experiment Results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21</a:t>
            </a:r>
            <a:r>
              <a:rPr lang="en-US" sz="1800">
                <a:solidFill>
                  <a:schemeClr val="tx1"/>
                </a:solidFill>
              </a:rPr>
              <a:t>/24</a:t>
            </a:r>
          </a:p>
        </p:txBody>
      </p:sp>
      <p:sp>
        <p:nvSpPr>
          <p:cNvPr id="26" name="Content Placeholder 25"/>
          <p:cNvSpPr>
            <a:spLocks noGrp="1"/>
          </p:cNvSpPr>
          <p:nvPr>
            <p:ph idx="1"/>
          </p:nvPr>
        </p:nvSpPr>
        <p:spPr>
          <a:xfrm>
            <a:off x="628650" y="1807598"/>
            <a:ext cx="7886700" cy="4543227"/>
          </a:xfrm>
        </p:spPr>
        <p:txBody>
          <a:bodyPr>
            <a:normAutofit fontScale="85000" lnSpcReduction="20000"/>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3900"/>
          </a:p>
          <a:p>
            <a:pPr marL="0" indent="0">
              <a:lnSpc>
                <a:spcPct val="120000"/>
              </a:lnSpc>
              <a:buNone/>
            </a:pPr>
            <a:endParaRPr lang="en-US" sz="1400">
              <a:latin typeface="Times New Roman" panose="02020603050405020304" pitchFamily="18" charset="0"/>
              <a:cs typeface="Times New Roman" panose="02020603050405020304" pitchFamily="18" charset="0"/>
            </a:endParaRPr>
          </a:p>
          <a:p>
            <a:pPr marL="0" indent="0">
              <a:lnSpc>
                <a:spcPct val="120000"/>
              </a:lnSpc>
              <a:buNone/>
            </a:pPr>
            <a:r>
              <a:rPr lang="en-US">
                <a:latin typeface="Arial" panose="020B0604020202020204" pitchFamily="34" charset="0"/>
                <a:cs typeface="Arial" panose="020B0604020202020204" pitchFamily="34" charset="0"/>
              </a:rPr>
              <a:t>(a) user marked, (b) two possible destinations, and (c) direction between the user and the destination</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stretch>
            <a:fillRect/>
          </a:stretch>
        </p:blipFill>
        <p:spPr>
          <a:xfrm>
            <a:off x="1420771" y="1578260"/>
            <a:ext cx="6215061" cy="3298496"/>
          </a:xfrm>
          <a:prstGeom prst="rect">
            <a:avLst/>
          </a:prstGeom>
        </p:spPr>
      </p:pic>
    </p:spTree>
    <p:extLst>
      <p:ext uri="{BB962C8B-B14F-4D97-AF65-F5344CB8AC3E}">
        <p14:creationId xmlns:p14="http://schemas.microsoft.com/office/powerpoint/2010/main" val="47236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Experiment Results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22/24</a:t>
            </a:r>
          </a:p>
        </p:txBody>
      </p:sp>
      <p:sp>
        <p:nvSpPr>
          <p:cNvPr id="26" name="Content Placeholder 25"/>
          <p:cNvSpPr>
            <a:spLocks noGrp="1"/>
          </p:cNvSpPr>
          <p:nvPr>
            <p:ph idx="1"/>
          </p:nvPr>
        </p:nvSpPr>
        <p:spPr>
          <a:xfrm>
            <a:off x="628650" y="1807598"/>
            <a:ext cx="7886700" cy="4543227"/>
          </a:xfrm>
        </p:spPr>
        <p:txBody>
          <a:bodyPr>
            <a:normAutofit fontScale="77500" lnSpcReduction="20000"/>
          </a:bodyPr>
          <a:lstStyle/>
          <a:p>
            <a:pPr marL="0" indent="0">
              <a:buNone/>
            </a:pPr>
            <a:endParaRPr lang="en-US"/>
          </a:p>
          <a:p>
            <a:pPr marL="0" indent="0">
              <a:buNone/>
            </a:pPr>
            <a:endParaRPr lang="en-US"/>
          </a:p>
          <a:p>
            <a:pPr marL="0" indent="0">
              <a:buNone/>
            </a:pPr>
            <a:endParaRPr lang="en-US"/>
          </a:p>
          <a:p>
            <a:pPr marL="0" indent="0" algn="ctr">
              <a:buNone/>
            </a:pPr>
            <a:endParaRPr lang="en-US"/>
          </a:p>
          <a:p>
            <a:pPr marL="0" indent="0" algn="ctr">
              <a:buNone/>
            </a:pPr>
            <a:endParaRPr lang="en-US"/>
          </a:p>
          <a:p>
            <a:pPr marL="0" indent="0">
              <a:buNone/>
            </a:pPr>
            <a:endParaRPr lang="en-US"/>
          </a:p>
          <a:p>
            <a:pPr marL="0" indent="0">
              <a:buNone/>
            </a:pPr>
            <a:endParaRPr lang="en-US"/>
          </a:p>
          <a:p>
            <a:pPr marL="0" indent="0">
              <a:buNone/>
            </a:pPr>
            <a:endParaRPr lang="en-US" sz="3900"/>
          </a:p>
          <a:p>
            <a:pPr marL="0" indent="0">
              <a:lnSpc>
                <a:spcPct val="120000"/>
              </a:lnSpc>
              <a:buNone/>
            </a:pPr>
            <a:endParaRPr lang="en-US" sz="1400">
              <a:latin typeface="Times New Roman" panose="02020603050405020304" pitchFamily="18" charset="0"/>
              <a:cs typeface="Times New Roman" panose="02020603050405020304" pitchFamily="18" charset="0"/>
            </a:endParaRPr>
          </a:p>
          <a:p>
            <a:pPr marL="0" indent="0">
              <a:lnSpc>
                <a:spcPct val="120000"/>
              </a:lnSpc>
              <a:buNone/>
            </a:pPr>
            <a:r>
              <a:rPr lang="en-US" sz="3100">
                <a:latin typeface="Arial" panose="020B0604020202020204" pitchFamily="34" charset="0"/>
                <a:cs typeface="Arial" panose="020B0604020202020204" pitchFamily="34" charset="0"/>
              </a:rPr>
              <a:t>(a) true locations marked, (b) three dummy locations within a distance, and (c) dummy location on or within a polygon</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16FB955C-E8C2-4504-93D8-E2376894B34E}"/>
              </a:ext>
            </a:extLst>
          </p:cNvPr>
          <p:cNvPicPr>
            <a:picLocks noChangeAspect="1"/>
          </p:cNvPicPr>
          <p:nvPr/>
        </p:nvPicPr>
        <p:blipFill>
          <a:blip r:embed="rId2"/>
          <a:stretch>
            <a:fillRect/>
          </a:stretch>
        </p:blipFill>
        <p:spPr>
          <a:xfrm>
            <a:off x="1044434" y="1609725"/>
            <a:ext cx="6800850" cy="3296859"/>
          </a:xfrm>
          <a:prstGeom prst="rect">
            <a:avLst/>
          </a:prstGeom>
        </p:spPr>
      </p:pic>
    </p:spTree>
    <p:extLst>
      <p:ext uri="{BB962C8B-B14F-4D97-AF65-F5344CB8AC3E}">
        <p14:creationId xmlns:p14="http://schemas.microsoft.com/office/powerpoint/2010/main" val="156380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Experiment Results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23/24</a:t>
            </a:r>
          </a:p>
        </p:txBody>
      </p:sp>
      <p:sp>
        <p:nvSpPr>
          <p:cNvPr id="26" name="Content Placeholder 25"/>
          <p:cNvSpPr>
            <a:spLocks noGrp="1"/>
          </p:cNvSpPr>
          <p:nvPr>
            <p:ph idx="1"/>
          </p:nvPr>
        </p:nvSpPr>
        <p:spPr>
          <a:xfrm>
            <a:off x="628650" y="1807598"/>
            <a:ext cx="7886700" cy="4543227"/>
          </a:xfrm>
        </p:spPr>
        <p:txBody>
          <a:bodyPr>
            <a:normAutofit fontScale="85000" lnSpcReduction="20000"/>
          </a:bodyPr>
          <a:lstStyle/>
          <a:p>
            <a:pPr marL="0" indent="0">
              <a:buNone/>
            </a:pPr>
            <a:endParaRPr lang="en-US"/>
          </a:p>
          <a:p>
            <a:pPr marL="0" indent="0">
              <a:buNone/>
            </a:pPr>
            <a:endParaRPr lang="en-US"/>
          </a:p>
          <a:p>
            <a:pPr marL="0" indent="0">
              <a:buNone/>
            </a:pPr>
            <a:endParaRPr lang="en-US"/>
          </a:p>
          <a:p>
            <a:pPr marL="0" indent="0" algn="ctr">
              <a:buNone/>
            </a:pPr>
            <a:endParaRPr lang="en-US"/>
          </a:p>
          <a:p>
            <a:pPr marL="0" indent="0" algn="ctr">
              <a:buNone/>
            </a:pPr>
            <a:endParaRPr lang="en-US"/>
          </a:p>
          <a:p>
            <a:pPr marL="0" indent="0">
              <a:buNone/>
            </a:pPr>
            <a:endParaRPr lang="en-US"/>
          </a:p>
          <a:p>
            <a:pPr marL="0" indent="0" algn="ctr">
              <a:buNone/>
            </a:pPr>
            <a:endParaRPr lang="en-US"/>
          </a:p>
          <a:p>
            <a:pPr marL="0" indent="0">
              <a:buNone/>
            </a:pPr>
            <a:endParaRPr lang="en-US" sz="3900"/>
          </a:p>
          <a:p>
            <a:pPr marL="0" indent="0">
              <a:lnSpc>
                <a:spcPct val="120000"/>
              </a:lnSpc>
              <a:buNone/>
            </a:pPr>
            <a:endParaRPr lang="en-US" sz="1400">
              <a:latin typeface="Times New Roman" panose="02020603050405020304" pitchFamily="18" charset="0"/>
              <a:cs typeface="Times New Roman" panose="02020603050405020304" pitchFamily="18" charset="0"/>
            </a:endParaRPr>
          </a:p>
          <a:p>
            <a:pPr marL="0" indent="0">
              <a:lnSpc>
                <a:spcPct val="120000"/>
              </a:lnSpc>
              <a:buNone/>
            </a:pPr>
            <a:r>
              <a:rPr lang="en-US">
                <a:latin typeface="Arial" panose="020B0604020202020204" pitchFamily="34" charset="0"/>
                <a:cs typeface="Arial" panose="020B0604020202020204" pitchFamily="34" charset="0"/>
              </a:rPr>
              <a:t>(a) two locations marked, (b) direction drawn, and (c) dummy direction created</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9D34D7F-34BC-42A9-B5F6-C25DFBFE7A9A}"/>
              </a:ext>
            </a:extLst>
          </p:cNvPr>
          <p:cNvPicPr>
            <a:picLocks noChangeAspect="1"/>
          </p:cNvPicPr>
          <p:nvPr/>
        </p:nvPicPr>
        <p:blipFill>
          <a:blip r:embed="rId2"/>
          <a:stretch>
            <a:fillRect/>
          </a:stretch>
        </p:blipFill>
        <p:spPr>
          <a:xfrm>
            <a:off x="1179032" y="1604963"/>
            <a:ext cx="6918049" cy="3388252"/>
          </a:xfrm>
          <a:prstGeom prst="rect">
            <a:avLst/>
          </a:prstGeom>
        </p:spPr>
      </p:pic>
    </p:spTree>
    <p:extLst>
      <p:ext uri="{BB962C8B-B14F-4D97-AF65-F5344CB8AC3E}">
        <p14:creationId xmlns:p14="http://schemas.microsoft.com/office/powerpoint/2010/main" val="216714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Summary</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24</a:t>
            </a:r>
            <a:r>
              <a:rPr lang="en-US" sz="1800">
                <a:solidFill>
                  <a:schemeClr val="tx1"/>
                </a:solidFill>
              </a:rPr>
              <a:t>/24</a:t>
            </a:r>
          </a:p>
        </p:txBody>
      </p:sp>
      <p:sp>
        <p:nvSpPr>
          <p:cNvPr id="26" name="Content Placeholder 25"/>
          <p:cNvSpPr>
            <a:spLocks noGrp="1"/>
          </p:cNvSpPr>
          <p:nvPr>
            <p:ph idx="1"/>
          </p:nvPr>
        </p:nvSpPr>
        <p:spPr>
          <a:xfrm>
            <a:off x="628650" y="1760904"/>
            <a:ext cx="7886700" cy="3999816"/>
          </a:xfrm>
        </p:spPr>
        <p:txBody>
          <a:bodyPr>
            <a:normAutofit/>
          </a:bodyPr>
          <a:lstStyle/>
          <a:p>
            <a:pPr marL="0" indent="0">
              <a:lnSpc>
                <a:spcPct val="100000"/>
              </a:lnSpc>
              <a:spcBef>
                <a:spcPts val="600"/>
              </a:spcBef>
              <a:buFontTx/>
              <a:buNone/>
              <a:defRPr/>
            </a:pPr>
            <a:r>
              <a:rPr lang="en-US" sz="2400">
                <a:latin typeface="Arial" panose="020B0604020202020204" pitchFamily="34" charset="0"/>
                <a:cs typeface="Arial" panose="020B0604020202020204" pitchFamily="34" charset="0"/>
              </a:rPr>
              <a:t>This research first shows the possible pitfalls of the method of dummy locations and routes. A robust method is then proposed to solve the problems. Preliminary experiment results show this method is simple and effective for privacy preservation of location-based services.  However, actual road testing and solid proofs need to be given to prove the effectiveness and robustness of the proposed method.  The ideas will be further improved or revised based on users’ feedbacks and testing data. </a:t>
            </a:r>
          </a:p>
        </p:txBody>
      </p:sp>
      <p:sp>
        <p:nvSpPr>
          <p:cNvPr id="42" name="Rectangle 60"/>
          <p:cNvSpPr>
            <a:spLocks noChangeArrowheads="1"/>
          </p:cNvSpPr>
          <p:nvPr/>
        </p:nvSpPr>
        <p:spPr bwMode="auto">
          <a:xfrm>
            <a:off x="0" y="-1488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9"/>
          <p:cNvSpPr>
            <a:spLocks noChangeArrowheads="1"/>
          </p:cNvSpPr>
          <p:nvPr/>
        </p:nvSpPr>
        <p:spPr bwMode="auto">
          <a:xfrm>
            <a:off x="0" y="1311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36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
            <a:ext cx="8229600" cy="1194619"/>
          </a:xfrm>
        </p:spPr>
        <p:txBody>
          <a:bodyPr>
            <a:normAutofit/>
          </a:bodyPr>
          <a:lstStyle/>
          <a:p>
            <a:r>
              <a:rPr lang="en-US" altLang="en-US" sz="2800" b="1">
                <a:latin typeface="Arial" panose="020B0604020202020204" pitchFamily="34" charset="0"/>
                <a:cs typeface="Arial" panose="020B0604020202020204" pitchFamily="34" charset="0"/>
              </a:rPr>
              <a:t>Worldwide PC and Cell Phone Sales</a:t>
            </a:r>
          </a:p>
        </p:txBody>
      </p:sp>
      <p:sp>
        <p:nvSpPr>
          <p:cNvPr id="7" name="Slide Number Placeholder 3"/>
          <p:cNvSpPr>
            <a:spLocks noGrp="1"/>
          </p:cNvSpPr>
          <p:nvPr>
            <p:ph type="sldNum" sz="quarter" idx="4294967295"/>
          </p:nvPr>
        </p:nvSpPr>
        <p:spPr>
          <a:xfrm>
            <a:off x="6642100" y="6383338"/>
            <a:ext cx="2133600" cy="476250"/>
          </a:xfrm>
        </p:spPr>
        <p:txBody>
          <a:bodyPr/>
          <a:lstStyle/>
          <a:p>
            <a:pPr>
              <a:defRPr/>
            </a:pPr>
            <a:r>
              <a:rPr lang="en-US">
                <a:latin typeface="+mn-lt"/>
              </a:rPr>
              <a:t>2</a:t>
            </a:r>
          </a:p>
        </p:txBody>
      </p:sp>
      <p:sp>
        <p:nvSpPr>
          <p:cNvPr id="9"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 2/24</a:t>
            </a:r>
          </a:p>
        </p:txBody>
      </p:sp>
      <p:graphicFrame>
        <p:nvGraphicFramePr>
          <p:cNvPr id="8" name="Content Placeholder 8">
            <a:extLst>
              <a:ext uri="{FF2B5EF4-FFF2-40B4-BE49-F238E27FC236}">
                <a16:creationId xmlns:a16="http://schemas.microsoft.com/office/drawing/2014/main" id="{9535FDF4-6D51-4D6C-A207-81B79F07A7D4}"/>
              </a:ext>
            </a:extLst>
          </p:cNvPr>
          <p:cNvGraphicFramePr>
            <a:graphicFrameLocks noGrp="1"/>
          </p:cNvGraphicFramePr>
          <p:nvPr>
            <p:ph idx="1"/>
            <p:extLst>
              <p:ext uri="{D42A27DB-BD31-4B8C-83A1-F6EECF244321}">
                <p14:modId xmlns:p14="http://schemas.microsoft.com/office/powerpoint/2010/main" val="261607162"/>
              </p:ext>
            </p:extLst>
          </p:nvPr>
        </p:nvGraphicFramePr>
        <p:xfrm>
          <a:off x="457200" y="1549400"/>
          <a:ext cx="8229600" cy="4318000"/>
        </p:xfrm>
        <a:graphic>
          <a:graphicData uri="http://schemas.openxmlformats.org/drawingml/2006/table">
            <a:tbl>
              <a:tblPr firstRow="1" bandRow="1">
                <a:effectLst>
                  <a:outerShdw blurRad="50800" dist="101600" dir="2700000" algn="tl" rotWithShape="0">
                    <a:prstClr val="black">
                      <a:alpha val="40000"/>
                    </a:prstClr>
                  </a:outerShdw>
                </a:effectLst>
                <a:tableStyleId>{5C22544A-7EE6-4342-B048-85BDC9FD1C3A}</a:tableStyleId>
              </a:tblPr>
              <a:tblGrid>
                <a:gridCol w="1645920">
                  <a:extLst>
                    <a:ext uri="{9D8B030D-6E8A-4147-A177-3AD203B41FA5}">
                      <a16:colId xmlns:a16="http://schemas.microsoft.com/office/drawing/2014/main" val="3322760454"/>
                    </a:ext>
                  </a:extLst>
                </a:gridCol>
                <a:gridCol w="1645920">
                  <a:extLst>
                    <a:ext uri="{9D8B030D-6E8A-4147-A177-3AD203B41FA5}">
                      <a16:colId xmlns:a16="http://schemas.microsoft.com/office/drawing/2014/main" val="1990153281"/>
                    </a:ext>
                  </a:extLst>
                </a:gridCol>
                <a:gridCol w="1645920">
                  <a:extLst>
                    <a:ext uri="{9D8B030D-6E8A-4147-A177-3AD203B41FA5}">
                      <a16:colId xmlns:a16="http://schemas.microsoft.com/office/drawing/2014/main" val="3543076929"/>
                    </a:ext>
                  </a:extLst>
                </a:gridCol>
                <a:gridCol w="1645920">
                  <a:extLst>
                    <a:ext uri="{9D8B030D-6E8A-4147-A177-3AD203B41FA5}">
                      <a16:colId xmlns:a16="http://schemas.microsoft.com/office/drawing/2014/main" val="3655581976"/>
                    </a:ext>
                  </a:extLst>
                </a:gridCol>
                <a:gridCol w="1645920">
                  <a:extLst>
                    <a:ext uri="{9D8B030D-6E8A-4147-A177-3AD203B41FA5}">
                      <a16:colId xmlns:a16="http://schemas.microsoft.com/office/drawing/2014/main" val="3288640670"/>
                    </a:ext>
                  </a:extLst>
                </a:gridCol>
              </a:tblGrid>
              <a:tr h="185420">
                <a:tc rowSpan="2">
                  <a:txBody>
                    <a:bodyPr/>
                    <a:lstStyle/>
                    <a:p>
                      <a:pPr algn="ctr"/>
                      <a:endParaRPr lang="en-US" sz="1400"/>
                    </a:p>
                    <a:p>
                      <a:pPr algn="ctr"/>
                      <a:r>
                        <a:rPr lang="en-US" sz="1400"/>
                        <a:t>Year</a:t>
                      </a:r>
                    </a:p>
                  </a:txBody>
                  <a:tcPr>
                    <a:solidFill>
                      <a:srgbClr val="3228FE"/>
                    </a:solidFill>
                  </a:tcPr>
                </a:tc>
                <a:tc gridSpan="4">
                  <a:txBody>
                    <a:bodyPr/>
                    <a:lstStyle/>
                    <a:p>
                      <a:pPr algn="ctr"/>
                      <a:r>
                        <a:rPr lang="en-US" sz="1400"/>
                        <a:t>Numbers of Units Shipped (Million)</a:t>
                      </a:r>
                    </a:p>
                  </a:txBody>
                  <a:tcPr>
                    <a:solidFill>
                      <a:srgbClr val="3228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8164521"/>
                  </a:ext>
                </a:extLst>
              </a:tr>
              <a:tr h="185420">
                <a:tc vMerge="1">
                  <a:txBody>
                    <a:bodyPr/>
                    <a:lstStyle/>
                    <a:p>
                      <a:endParaRPr lang="en-US"/>
                    </a:p>
                  </a:txBody>
                  <a:tcPr/>
                </a:tc>
                <a:tc>
                  <a:txBody>
                    <a:bodyPr/>
                    <a:lstStyle/>
                    <a:p>
                      <a:pPr algn="ctr"/>
                      <a:r>
                        <a:rPr lang="en-US" sz="1400" b="1" baseline="0">
                          <a:solidFill>
                            <a:schemeClr val="bg1"/>
                          </a:solidFill>
                        </a:rPr>
                        <a:t>Feature phones</a:t>
                      </a:r>
                    </a:p>
                  </a:txBody>
                  <a:tcPr>
                    <a:solidFill>
                      <a:srgbClr val="3228FE"/>
                    </a:solidFill>
                  </a:tcPr>
                </a:tc>
                <a:tc>
                  <a:txBody>
                    <a:bodyPr/>
                    <a:lstStyle/>
                    <a:p>
                      <a:pPr algn="ctr"/>
                      <a:r>
                        <a:rPr lang="en-US" sz="1400" b="1" baseline="0">
                          <a:solidFill>
                            <a:schemeClr val="bg1"/>
                          </a:solidFill>
                        </a:rPr>
                        <a:t>Smartphones</a:t>
                      </a:r>
                    </a:p>
                  </a:txBody>
                  <a:tcPr>
                    <a:solidFill>
                      <a:srgbClr val="3228FE"/>
                    </a:solidFill>
                  </a:tcPr>
                </a:tc>
                <a:tc>
                  <a:txBody>
                    <a:bodyPr/>
                    <a:lstStyle/>
                    <a:p>
                      <a:pPr algn="ctr"/>
                      <a:r>
                        <a:rPr lang="en-US" sz="1400" b="1" baseline="0">
                          <a:solidFill>
                            <a:schemeClr val="bg1"/>
                          </a:solidFill>
                        </a:rPr>
                        <a:t>PCs and servers</a:t>
                      </a:r>
                    </a:p>
                  </a:txBody>
                  <a:tcPr>
                    <a:solidFill>
                      <a:srgbClr val="3228FE"/>
                    </a:solidFill>
                  </a:tcPr>
                </a:tc>
                <a:tc>
                  <a:txBody>
                    <a:bodyPr/>
                    <a:lstStyle/>
                    <a:p>
                      <a:pPr algn="ctr"/>
                      <a:r>
                        <a:rPr lang="en-US" sz="1400" b="1" baseline="0">
                          <a:solidFill>
                            <a:schemeClr val="bg1"/>
                          </a:solidFill>
                        </a:rPr>
                        <a:t>Tablet PCs</a:t>
                      </a:r>
                    </a:p>
                  </a:txBody>
                  <a:tcPr>
                    <a:solidFill>
                      <a:srgbClr val="3228FE"/>
                    </a:solidFill>
                  </a:tcPr>
                </a:tc>
                <a:extLst>
                  <a:ext uri="{0D108BD9-81ED-4DB2-BD59-A6C34878D82A}">
                    <a16:rowId xmlns:a16="http://schemas.microsoft.com/office/drawing/2014/main" val="1353496806"/>
                  </a:ext>
                </a:extLst>
              </a:tr>
              <a:tr h="370840">
                <a:tc>
                  <a:txBody>
                    <a:bodyPr/>
                    <a:lstStyle/>
                    <a:p>
                      <a:pPr algn="ctr"/>
                      <a:r>
                        <a:rPr lang="en-US" sz="1400"/>
                        <a:t>2009</a:t>
                      </a:r>
                    </a:p>
                  </a:txBody>
                  <a:tcPr/>
                </a:tc>
                <a:tc>
                  <a:txBody>
                    <a:bodyPr/>
                    <a:lstStyle/>
                    <a:p>
                      <a:pPr algn="ctr"/>
                      <a:r>
                        <a:rPr lang="en-US" sz="1400"/>
                        <a:t>1,055</a:t>
                      </a:r>
                    </a:p>
                  </a:txBody>
                  <a:tcPr/>
                </a:tc>
                <a:tc>
                  <a:txBody>
                    <a:bodyPr/>
                    <a:lstStyle/>
                    <a:p>
                      <a:pPr algn="ctr"/>
                      <a:r>
                        <a:rPr lang="en-US" sz="1400"/>
                        <a:t>166</a:t>
                      </a:r>
                    </a:p>
                  </a:txBody>
                  <a:tcPr/>
                </a:tc>
                <a:tc>
                  <a:txBody>
                    <a:bodyPr/>
                    <a:lstStyle/>
                    <a:p>
                      <a:pPr algn="ctr"/>
                      <a:r>
                        <a:rPr lang="en-US" sz="1400"/>
                        <a:t>306</a:t>
                      </a:r>
                    </a:p>
                  </a:txBody>
                  <a:tcPr/>
                </a:tc>
                <a:tc>
                  <a:txBody>
                    <a:bodyPr/>
                    <a:lstStyle/>
                    <a:p>
                      <a:pPr algn="ctr"/>
                      <a:r>
                        <a:rPr lang="en-US" sz="1400"/>
                        <a:t>1</a:t>
                      </a:r>
                    </a:p>
                  </a:txBody>
                  <a:tcPr/>
                </a:tc>
                <a:extLst>
                  <a:ext uri="{0D108BD9-81ED-4DB2-BD59-A6C34878D82A}">
                    <a16:rowId xmlns:a16="http://schemas.microsoft.com/office/drawing/2014/main" val="2737581485"/>
                  </a:ext>
                </a:extLst>
              </a:tr>
              <a:tr h="370840">
                <a:tc>
                  <a:txBody>
                    <a:bodyPr/>
                    <a:lstStyle/>
                    <a:p>
                      <a:pPr algn="ctr"/>
                      <a:r>
                        <a:rPr lang="en-US" sz="1400"/>
                        <a:t>2010</a:t>
                      </a:r>
                    </a:p>
                  </a:txBody>
                  <a:tcPr/>
                </a:tc>
                <a:tc>
                  <a:txBody>
                    <a:bodyPr/>
                    <a:lstStyle/>
                    <a:p>
                      <a:pPr algn="ctr"/>
                      <a:r>
                        <a:rPr lang="en-US" sz="1400"/>
                        <a:t>1,609</a:t>
                      </a:r>
                    </a:p>
                  </a:txBody>
                  <a:tcPr/>
                </a:tc>
                <a:tc>
                  <a:txBody>
                    <a:bodyPr/>
                    <a:lstStyle/>
                    <a:p>
                      <a:pPr algn="ctr"/>
                      <a:r>
                        <a:rPr lang="en-US" sz="1400"/>
                        <a:t>286</a:t>
                      </a:r>
                    </a:p>
                  </a:txBody>
                  <a:tcPr/>
                </a:tc>
                <a:tc>
                  <a:txBody>
                    <a:bodyPr/>
                    <a:lstStyle/>
                    <a:p>
                      <a:pPr algn="ctr"/>
                      <a:r>
                        <a:rPr lang="en-US" sz="1400"/>
                        <a:t>346</a:t>
                      </a:r>
                    </a:p>
                  </a:txBody>
                  <a:tcPr/>
                </a:tc>
                <a:tc>
                  <a:txBody>
                    <a:bodyPr/>
                    <a:lstStyle/>
                    <a:p>
                      <a:pPr algn="ctr"/>
                      <a:r>
                        <a:rPr lang="en-US" sz="1400"/>
                        <a:t>17</a:t>
                      </a:r>
                    </a:p>
                  </a:txBody>
                  <a:tcPr/>
                </a:tc>
                <a:extLst>
                  <a:ext uri="{0D108BD9-81ED-4DB2-BD59-A6C34878D82A}">
                    <a16:rowId xmlns:a16="http://schemas.microsoft.com/office/drawing/2014/main" val="4096429430"/>
                  </a:ext>
                </a:extLst>
              </a:tr>
              <a:tr h="370840">
                <a:tc>
                  <a:txBody>
                    <a:bodyPr/>
                    <a:lstStyle/>
                    <a:p>
                      <a:pPr algn="ctr"/>
                      <a:r>
                        <a:rPr lang="en-US" sz="1400"/>
                        <a:t>2011</a:t>
                      </a:r>
                    </a:p>
                  </a:txBody>
                  <a:tcPr/>
                </a:tc>
                <a:tc>
                  <a:txBody>
                    <a:bodyPr/>
                    <a:lstStyle/>
                    <a:p>
                      <a:pPr algn="ctr"/>
                      <a:r>
                        <a:rPr lang="en-US" sz="1400"/>
                        <a:t>1,323</a:t>
                      </a:r>
                    </a:p>
                  </a:txBody>
                  <a:tcPr/>
                </a:tc>
                <a:tc>
                  <a:txBody>
                    <a:bodyPr/>
                    <a:lstStyle/>
                    <a:p>
                      <a:pPr algn="ctr"/>
                      <a:r>
                        <a:rPr lang="en-US" sz="1400"/>
                        <a:t>486</a:t>
                      </a:r>
                    </a:p>
                  </a:txBody>
                  <a:tcPr/>
                </a:tc>
                <a:tc>
                  <a:txBody>
                    <a:bodyPr/>
                    <a:lstStyle/>
                    <a:p>
                      <a:pPr algn="ctr"/>
                      <a:r>
                        <a:rPr lang="en-US" sz="1400"/>
                        <a:t>365</a:t>
                      </a:r>
                    </a:p>
                  </a:txBody>
                  <a:tcPr/>
                </a:tc>
                <a:tc>
                  <a:txBody>
                    <a:bodyPr/>
                    <a:lstStyle/>
                    <a:p>
                      <a:pPr algn="ctr"/>
                      <a:r>
                        <a:rPr lang="en-US" sz="1400"/>
                        <a:t>73</a:t>
                      </a:r>
                    </a:p>
                  </a:txBody>
                  <a:tcPr/>
                </a:tc>
                <a:extLst>
                  <a:ext uri="{0D108BD9-81ED-4DB2-BD59-A6C34878D82A}">
                    <a16:rowId xmlns:a16="http://schemas.microsoft.com/office/drawing/2014/main" val="1115245189"/>
                  </a:ext>
                </a:extLst>
              </a:tr>
              <a:tr h="370840">
                <a:tc>
                  <a:txBody>
                    <a:bodyPr/>
                    <a:lstStyle/>
                    <a:p>
                      <a:pPr algn="ctr"/>
                      <a:r>
                        <a:rPr lang="en-US" sz="1400"/>
                        <a:t>2012</a:t>
                      </a:r>
                    </a:p>
                  </a:txBody>
                  <a:tcPr/>
                </a:tc>
                <a:tc>
                  <a:txBody>
                    <a:bodyPr/>
                    <a:lstStyle/>
                    <a:p>
                      <a:pPr algn="ctr"/>
                      <a:r>
                        <a:rPr lang="en-US" sz="1400"/>
                        <a:t>1,048</a:t>
                      </a:r>
                    </a:p>
                  </a:txBody>
                  <a:tcPr/>
                </a:tc>
                <a:tc>
                  <a:txBody>
                    <a:bodyPr/>
                    <a:lstStyle/>
                    <a:p>
                      <a:pPr algn="ctr"/>
                      <a:r>
                        <a:rPr lang="en-US" sz="1400"/>
                        <a:t>698</a:t>
                      </a:r>
                    </a:p>
                  </a:txBody>
                  <a:tcPr/>
                </a:tc>
                <a:tc>
                  <a:txBody>
                    <a:bodyPr/>
                    <a:lstStyle/>
                    <a:p>
                      <a:pPr algn="ctr"/>
                      <a:r>
                        <a:rPr lang="en-US" sz="1400"/>
                        <a:t>352</a:t>
                      </a:r>
                    </a:p>
                  </a:txBody>
                  <a:tcPr/>
                </a:tc>
                <a:tc>
                  <a:txBody>
                    <a:bodyPr/>
                    <a:lstStyle/>
                    <a:p>
                      <a:pPr algn="ctr"/>
                      <a:r>
                        <a:rPr lang="en-US" sz="1400"/>
                        <a:t>128</a:t>
                      </a:r>
                    </a:p>
                  </a:txBody>
                  <a:tcPr/>
                </a:tc>
                <a:extLst>
                  <a:ext uri="{0D108BD9-81ED-4DB2-BD59-A6C34878D82A}">
                    <a16:rowId xmlns:a16="http://schemas.microsoft.com/office/drawing/2014/main" val="1832448178"/>
                  </a:ext>
                </a:extLst>
              </a:tr>
              <a:tr h="370840">
                <a:tc>
                  <a:txBody>
                    <a:bodyPr/>
                    <a:lstStyle/>
                    <a:p>
                      <a:pPr algn="ctr"/>
                      <a:r>
                        <a:rPr lang="en-US" sz="1400"/>
                        <a:t>2013</a:t>
                      </a:r>
                    </a:p>
                  </a:txBody>
                  <a:tcPr/>
                </a:tc>
                <a:tc>
                  <a:txBody>
                    <a:bodyPr/>
                    <a:lstStyle/>
                    <a:p>
                      <a:pPr algn="ctr"/>
                      <a:r>
                        <a:rPr lang="en-US" sz="1400"/>
                        <a:t>838</a:t>
                      </a:r>
                    </a:p>
                  </a:txBody>
                  <a:tcPr/>
                </a:tc>
                <a:tc>
                  <a:txBody>
                    <a:bodyPr/>
                    <a:lstStyle/>
                    <a:p>
                      <a:pPr algn="ctr"/>
                      <a:r>
                        <a:rPr lang="en-US" sz="1400"/>
                        <a:t>968</a:t>
                      </a:r>
                    </a:p>
                  </a:txBody>
                  <a:tcPr/>
                </a:tc>
                <a:tc>
                  <a:txBody>
                    <a:bodyPr/>
                    <a:lstStyle/>
                    <a:p>
                      <a:pPr algn="ctr"/>
                      <a:r>
                        <a:rPr lang="en-US" sz="1400"/>
                        <a:t>296 (PCs only)</a:t>
                      </a:r>
                    </a:p>
                  </a:txBody>
                  <a:tcPr/>
                </a:tc>
                <a:tc>
                  <a:txBody>
                    <a:bodyPr/>
                    <a:lstStyle/>
                    <a:p>
                      <a:pPr algn="ctr"/>
                      <a:r>
                        <a:rPr lang="en-US" sz="1400"/>
                        <a:t>195</a:t>
                      </a:r>
                    </a:p>
                  </a:txBody>
                  <a:tcPr/>
                </a:tc>
                <a:extLst>
                  <a:ext uri="{0D108BD9-81ED-4DB2-BD59-A6C34878D82A}">
                    <a16:rowId xmlns:a16="http://schemas.microsoft.com/office/drawing/2014/main" val="2710440642"/>
                  </a:ext>
                </a:extLst>
              </a:tr>
              <a:tr h="370840">
                <a:tc>
                  <a:txBody>
                    <a:bodyPr/>
                    <a:lstStyle/>
                    <a:p>
                      <a:pPr algn="ctr"/>
                      <a:r>
                        <a:rPr lang="en-US" sz="1400"/>
                        <a:t>2014</a:t>
                      </a:r>
                    </a:p>
                  </a:txBody>
                  <a:tcPr/>
                </a:tc>
                <a:tc>
                  <a:txBody>
                    <a:bodyPr/>
                    <a:lstStyle/>
                    <a:p>
                      <a:pPr algn="ctr"/>
                      <a:r>
                        <a:rPr lang="en-US" sz="1400"/>
                        <a:t>634</a:t>
                      </a:r>
                    </a:p>
                  </a:txBody>
                  <a:tcPr/>
                </a:tc>
                <a:tc>
                  <a:txBody>
                    <a:bodyPr/>
                    <a:lstStyle/>
                    <a:p>
                      <a:pPr algn="ctr"/>
                      <a:r>
                        <a:rPr lang="en-US" sz="1400"/>
                        <a:t>1,245</a:t>
                      </a:r>
                    </a:p>
                  </a:txBody>
                  <a:tcPr/>
                </a:tc>
                <a:tc>
                  <a:txBody>
                    <a:bodyPr/>
                    <a:lstStyle/>
                    <a:p>
                      <a:pPr algn="ctr"/>
                      <a:r>
                        <a:rPr lang="en-US" sz="1400"/>
                        <a:t>313 (PCs only)</a:t>
                      </a:r>
                    </a:p>
                  </a:txBody>
                  <a:tcPr/>
                </a:tc>
                <a:tc>
                  <a:txBody>
                    <a:bodyPr/>
                    <a:lstStyle/>
                    <a:p>
                      <a:pPr algn="ctr"/>
                      <a:r>
                        <a:rPr lang="en-US" sz="1400"/>
                        <a:t>227</a:t>
                      </a:r>
                    </a:p>
                  </a:txBody>
                  <a:tcPr/>
                </a:tc>
                <a:extLst>
                  <a:ext uri="{0D108BD9-81ED-4DB2-BD59-A6C34878D82A}">
                    <a16:rowId xmlns:a16="http://schemas.microsoft.com/office/drawing/2014/main" val="637595854"/>
                  </a:ext>
                </a:extLst>
              </a:tr>
              <a:tr h="370840">
                <a:tc>
                  <a:txBody>
                    <a:bodyPr/>
                    <a:lstStyle/>
                    <a:p>
                      <a:pPr algn="ctr"/>
                      <a:r>
                        <a:rPr lang="en-US" sz="1400"/>
                        <a:t>2015</a:t>
                      </a:r>
                    </a:p>
                  </a:txBody>
                  <a:tcPr/>
                </a:tc>
                <a:tc>
                  <a:txBody>
                    <a:bodyPr/>
                    <a:lstStyle/>
                    <a:p>
                      <a:pPr algn="ctr"/>
                      <a:r>
                        <a:rPr lang="en-US" sz="1400"/>
                        <a:t>486</a:t>
                      </a:r>
                    </a:p>
                  </a:txBody>
                  <a:tcPr/>
                </a:tc>
                <a:tc>
                  <a:txBody>
                    <a:bodyPr/>
                    <a:lstStyle/>
                    <a:p>
                      <a:pPr algn="ctr"/>
                      <a:r>
                        <a:rPr lang="en-US" sz="1400"/>
                        <a:t>1,424</a:t>
                      </a:r>
                    </a:p>
                  </a:txBody>
                  <a:tcPr/>
                </a:tc>
                <a:tc>
                  <a:txBody>
                    <a:bodyPr/>
                    <a:lstStyle/>
                    <a:p>
                      <a:pPr algn="ctr"/>
                      <a:r>
                        <a:rPr lang="en-US" sz="1400"/>
                        <a:t>290 (PCs only)</a:t>
                      </a:r>
                    </a:p>
                  </a:txBody>
                  <a:tcPr/>
                </a:tc>
                <a:tc>
                  <a:txBody>
                    <a:bodyPr/>
                    <a:lstStyle/>
                    <a:p>
                      <a:pPr algn="ctr"/>
                      <a:r>
                        <a:rPr lang="en-US" sz="1400"/>
                        <a:t>196</a:t>
                      </a:r>
                    </a:p>
                  </a:txBody>
                  <a:tcPr/>
                </a:tc>
                <a:extLst>
                  <a:ext uri="{0D108BD9-81ED-4DB2-BD59-A6C34878D82A}">
                    <a16:rowId xmlns:a16="http://schemas.microsoft.com/office/drawing/2014/main" val="688023302"/>
                  </a:ext>
                </a:extLst>
              </a:tr>
              <a:tr h="370840">
                <a:tc>
                  <a:txBody>
                    <a:bodyPr/>
                    <a:lstStyle/>
                    <a:p>
                      <a:pPr algn="ctr"/>
                      <a:r>
                        <a:rPr lang="en-US" sz="1400"/>
                        <a:t>2016</a:t>
                      </a:r>
                    </a:p>
                  </a:txBody>
                  <a:tcPr/>
                </a:tc>
                <a:tc>
                  <a:txBody>
                    <a:bodyPr/>
                    <a:lstStyle/>
                    <a:p>
                      <a:pPr algn="ctr"/>
                      <a:r>
                        <a:rPr lang="en-US" sz="1400"/>
                        <a:t>396</a:t>
                      </a:r>
                    </a:p>
                  </a:txBody>
                  <a:tcPr/>
                </a:tc>
                <a:tc>
                  <a:txBody>
                    <a:bodyPr/>
                    <a:lstStyle/>
                    <a:p>
                      <a:pPr algn="ctr"/>
                      <a:r>
                        <a:rPr lang="en-US" sz="1400"/>
                        <a:t>1,495</a:t>
                      </a:r>
                    </a:p>
                  </a:txBody>
                  <a:tcPr/>
                </a:tc>
                <a:tc>
                  <a:txBody>
                    <a:bodyPr/>
                    <a:lstStyle/>
                    <a:p>
                      <a:pPr algn="ctr"/>
                      <a:r>
                        <a:rPr lang="en-US" sz="1400"/>
                        <a:t>270 (PCs only)</a:t>
                      </a:r>
                    </a:p>
                  </a:txBody>
                  <a:tcPr/>
                </a:tc>
                <a:tc>
                  <a:txBody>
                    <a:bodyPr/>
                    <a:lstStyle/>
                    <a:p>
                      <a:pPr algn="ctr"/>
                      <a:r>
                        <a:rPr lang="en-US" sz="1400"/>
                        <a:t>157</a:t>
                      </a:r>
                    </a:p>
                  </a:txBody>
                  <a:tcPr/>
                </a:tc>
                <a:extLst>
                  <a:ext uri="{0D108BD9-81ED-4DB2-BD59-A6C34878D82A}">
                    <a16:rowId xmlns:a16="http://schemas.microsoft.com/office/drawing/2014/main" val="3853750106"/>
                  </a:ext>
                </a:extLst>
              </a:tr>
              <a:tr h="370840">
                <a:tc>
                  <a:txBody>
                    <a:bodyPr/>
                    <a:lstStyle/>
                    <a:p>
                      <a:pPr algn="ctr"/>
                      <a:r>
                        <a:rPr lang="en-US" sz="1400"/>
                        <a:t>2017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Times New Roman" panose="02020603050405020304" pitchFamily="18" charset="0"/>
                          <a:cs typeface="Times New Roman" panose="02020603050405020304" pitchFamily="18" charset="0"/>
                        </a:rPr>
                        <a:t>⸺</a:t>
                      </a:r>
                      <a:endParaRPr lang="en-US" sz="1400"/>
                    </a:p>
                  </a:txBody>
                  <a:tcPr/>
                </a:tc>
                <a:tc>
                  <a:txBody>
                    <a:bodyPr/>
                    <a:lstStyle/>
                    <a:p>
                      <a:pPr algn="ctr"/>
                      <a:r>
                        <a:rPr lang="en-US" sz="1400"/>
                        <a:t>1,537</a:t>
                      </a:r>
                    </a:p>
                  </a:txBody>
                  <a:tcPr/>
                </a:tc>
                <a:tc>
                  <a:txBody>
                    <a:bodyPr/>
                    <a:lstStyle/>
                    <a:p>
                      <a:pPr algn="ctr"/>
                      <a:r>
                        <a:rPr lang="en-US" sz="1400"/>
                        <a:t>263 (PCs only)</a:t>
                      </a:r>
                    </a:p>
                  </a:txBody>
                  <a:tcPr/>
                </a:tc>
                <a:tc>
                  <a:txBody>
                    <a:bodyPr/>
                    <a:lstStyle/>
                    <a:p>
                      <a:pPr algn="ctr"/>
                      <a:r>
                        <a:rPr lang="en-US" sz="1400"/>
                        <a:t>164</a:t>
                      </a:r>
                    </a:p>
                  </a:txBody>
                  <a:tcPr/>
                </a:tc>
                <a:extLst>
                  <a:ext uri="{0D108BD9-81ED-4DB2-BD59-A6C34878D82A}">
                    <a16:rowId xmlns:a16="http://schemas.microsoft.com/office/drawing/2014/main" val="531525284"/>
                  </a:ext>
                </a:extLst>
              </a:tr>
              <a:tr h="370840">
                <a:tc>
                  <a:txBody>
                    <a:bodyPr/>
                    <a:lstStyle/>
                    <a:p>
                      <a:pPr algn="ctr"/>
                      <a:r>
                        <a:rPr lang="en-US" sz="1400"/>
                        <a:t>2018</a:t>
                      </a:r>
                    </a:p>
                  </a:txBody>
                  <a:tcPr/>
                </a:tc>
                <a:tc>
                  <a:txBody>
                    <a:bodyPr/>
                    <a:lstStyle/>
                    <a:p>
                      <a:pPr algn="ctr"/>
                      <a:r>
                        <a:rPr lang="en-US" sz="1400">
                          <a:latin typeface="Times New Roman" panose="02020603050405020304" pitchFamily="18" charset="0"/>
                          <a:cs typeface="Times New Roman" panose="02020603050405020304" pitchFamily="18" charset="0"/>
                        </a:rPr>
                        <a:t>⸺</a:t>
                      </a:r>
                      <a:endParaRPr lang="en-US" sz="1400"/>
                    </a:p>
                  </a:txBody>
                  <a:tcPr/>
                </a:tc>
                <a:tc>
                  <a:txBody>
                    <a:bodyPr/>
                    <a:lstStyle/>
                    <a:p>
                      <a:pPr algn="ctr"/>
                      <a:r>
                        <a:rPr lang="en-US" sz="1400"/>
                        <a:t>1,555</a:t>
                      </a:r>
                    </a:p>
                  </a:txBody>
                  <a:tcPr/>
                </a:tc>
                <a:tc>
                  <a:txBody>
                    <a:bodyPr/>
                    <a:lstStyle/>
                    <a:p>
                      <a:pPr algn="ctr"/>
                      <a:r>
                        <a:rPr lang="en-US" sz="1400"/>
                        <a:t>259 (PCs only)</a:t>
                      </a:r>
                    </a:p>
                  </a:txBody>
                  <a:tcPr/>
                </a:tc>
                <a:tc>
                  <a:txBody>
                    <a:bodyPr/>
                    <a:lstStyle/>
                    <a:p>
                      <a:pPr algn="ctr"/>
                      <a:r>
                        <a:rPr lang="en-US" sz="1400"/>
                        <a:t>174</a:t>
                      </a:r>
                    </a:p>
                  </a:txBody>
                  <a:tcPr/>
                </a:tc>
                <a:extLst>
                  <a:ext uri="{0D108BD9-81ED-4DB2-BD59-A6C34878D82A}">
                    <a16:rowId xmlns:a16="http://schemas.microsoft.com/office/drawing/2014/main" val="1205281821"/>
                  </a:ext>
                </a:extLst>
              </a:tr>
            </a:tbl>
          </a:graphicData>
        </a:graphic>
      </p:graphicFrame>
    </p:spTree>
    <p:extLst>
      <p:ext uri="{BB962C8B-B14F-4D97-AF65-F5344CB8AC3E}">
        <p14:creationId xmlns:p14="http://schemas.microsoft.com/office/powerpoint/2010/main" val="324440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LBS (Location-Based Service) Forecasts</a:t>
            </a:r>
          </a:p>
        </p:txBody>
      </p:sp>
      <p:sp>
        <p:nvSpPr>
          <p:cNvPr id="3" name="Content Placeholder 2"/>
          <p:cNvSpPr>
            <a:spLocks noGrp="1"/>
          </p:cNvSpPr>
          <p:nvPr>
            <p:ph idx="1"/>
          </p:nvPr>
        </p:nvSpPr>
        <p:spPr>
          <a:xfrm>
            <a:off x="628650" y="1721322"/>
            <a:ext cx="7886700" cy="4222657"/>
          </a:xfrm>
        </p:spPr>
        <p:txBody>
          <a:bodyPr>
            <a:normAutofit fontScale="25000" lnSpcReduction="20000"/>
          </a:bodyPr>
          <a:lstStyle/>
          <a:p>
            <a:pPr>
              <a:lnSpc>
                <a:spcPct val="120000"/>
              </a:lnSpc>
            </a:pPr>
            <a:r>
              <a:rPr lang="en-US" altLang="en-US" sz="8800">
                <a:latin typeface="Arial" panose="020B0604020202020204" pitchFamily="34" charset="0"/>
                <a:cs typeface="Arial" panose="020B0604020202020204" pitchFamily="34" charset="0"/>
              </a:rPr>
              <a:t>The worldwide market of LBS applications is expected to grow from USD 11.36 billion in 2015 to USD 54.95 billion by 2020, at a CAGR of 37.1%. </a:t>
            </a:r>
          </a:p>
          <a:p>
            <a:pPr>
              <a:lnSpc>
                <a:spcPct val="120000"/>
              </a:lnSpc>
              <a:spcBef>
                <a:spcPts val="1200"/>
              </a:spcBef>
            </a:pPr>
            <a:r>
              <a:rPr lang="en-US" altLang="en-US" sz="8800">
                <a:latin typeface="Arial" panose="020B0604020202020204" pitchFamily="34" charset="0"/>
                <a:cs typeface="Arial" panose="020B0604020202020204" pitchFamily="34" charset="0"/>
              </a:rPr>
              <a:t>The LBSs are one of the top three consumer mobile applications and services in 2012, and the most popular LBSs would be navigation, location search, friend finder/social networks, and advertising. </a:t>
            </a:r>
          </a:p>
          <a:p>
            <a:pPr>
              <a:lnSpc>
                <a:spcPct val="120000"/>
              </a:lnSpc>
              <a:spcBef>
                <a:spcPts val="1200"/>
              </a:spcBef>
            </a:pPr>
            <a:r>
              <a:rPr lang="en-US" altLang="en-US" sz="8800">
                <a:latin typeface="Arial" panose="020B0604020202020204" pitchFamily="34" charset="0"/>
                <a:cs typeface="Arial" panose="020B0604020202020204" pitchFamily="34" charset="0"/>
              </a:rPr>
              <a:t>GNSS (Global Navigation Satellite System) market is expected to thrive with new technological applications and to grow at a CAGR (Compound Annual Growth Rate) of 9.4 percent during 2014-2020. </a:t>
            </a:r>
          </a:p>
          <a:p>
            <a:endParaRPr lang="en-US"/>
          </a:p>
        </p:txBody>
      </p:sp>
      <p:sp>
        <p:nvSpPr>
          <p:cNvPr id="5"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 3/24</a:t>
            </a:r>
          </a:p>
        </p:txBody>
      </p:sp>
    </p:spTree>
    <p:extLst>
      <p:ext uri="{BB962C8B-B14F-4D97-AF65-F5344CB8AC3E}">
        <p14:creationId xmlns:p14="http://schemas.microsoft.com/office/powerpoint/2010/main" val="360080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The Proposed Research</a:t>
            </a:r>
          </a:p>
        </p:txBody>
      </p:sp>
      <p:sp>
        <p:nvSpPr>
          <p:cNvPr id="3" name="Content Placeholder 2"/>
          <p:cNvSpPr>
            <a:spLocks noGrp="1"/>
          </p:cNvSpPr>
          <p:nvPr>
            <p:ph idx="1"/>
          </p:nvPr>
        </p:nvSpPr>
        <p:spPr>
          <a:xfrm>
            <a:off x="628650" y="1708070"/>
            <a:ext cx="7886700" cy="4222657"/>
          </a:xfrm>
        </p:spPr>
        <p:txBody>
          <a:bodyPr>
            <a:noAutofit/>
          </a:bodyPr>
          <a:lstStyle/>
          <a:p>
            <a:pPr marL="0" indent="0">
              <a:lnSpc>
                <a:spcPct val="120000"/>
              </a:lnSpc>
              <a:buNone/>
            </a:pPr>
            <a:r>
              <a:rPr lang="en-US" sz="2200">
                <a:latin typeface="Arial" panose="020B0604020202020204" pitchFamily="34" charset="0"/>
                <a:cs typeface="Arial" panose="020B0604020202020204" pitchFamily="34" charset="0"/>
              </a:rPr>
              <a:t>This research discusses various problems of dummy locations and proposes robust methods to preserve LBS users’ privacy.  In addition to LBSs, this research emphasizes continuous LBSs, which require users to send their location data to the service providers continuously.  Therefore, instead of dummy locations, dummy routes are created and sent to the providers.  This research proposes genuinely dummy routes, so service providers are not able to find the true routes among all routes. </a:t>
            </a:r>
          </a:p>
        </p:txBody>
      </p:sp>
      <p:sp>
        <p:nvSpPr>
          <p:cNvPr id="5"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 4/24</a:t>
            </a:r>
          </a:p>
        </p:txBody>
      </p:sp>
    </p:spTree>
    <p:extLst>
      <p:ext uri="{BB962C8B-B14F-4D97-AF65-F5344CB8AC3E}">
        <p14:creationId xmlns:p14="http://schemas.microsoft.com/office/powerpoint/2010/main" val="274286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Location-Based Services (LBSs)</a:t>
            </a:r>
          </a:p>
        </p:txBody>
      </p:sp>
      <p:pic>
        <p:nvPicPr>
          <p:cNvPr id="4" name="Picture 1" descr="lbs"/>
          <p:cNvPicPr>
            <a:picLocks noGrp="1" noChangeAspect="1" noChangeArrowheads="1"/>
          </p:cNvPicPr>
          <p:nvPr>
            <p:ph idx="1"/>
          </p:nvPr>
        </p:nvPicPr>
        <p:blipFill>
          <a:blip r:embed="rId2"/>
          <a:srcRect/>
          <a:stretch>
            <a:fillRect/>
          </a:stretch>
        </p:blipFill>
        <p:spPr bwMode="auto">
          <a:xfrm>
            <a:off x="747774" y="1775674"/>
            <a:ext cx="7648451" cy="2657764"/>
          </a:xfrm>
          <a:prstGeom prst="rect">
            <a:avLst/>
          </a:prstGeom>
          <a:noFill/>
          <a:ln w="9525">
            <a:solidFill>
              <a:schemeClr val="tx1"/>
            </a:solid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81025" y="4872600"/>
            <a:ext cx="81534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en-US" altLang="en-US" sz="2200">
                <a:cs typeface="Arial" panose="020B0604020202020204" pitchFamily="34" charset="0"/>
              </a:rPr>
              <a:t> mobile handheld devices,           • positioning system, </a:t>
            </a:r>
          </a:p>
          <a:p>
            <a:pPr algn="just" eaLnBrk="1" hangingPunct="1"/>
            <a:r>
              <a:rPr lang="en-US" altLang="en-US" sz="2200">
                <a:cs typeface="Arial" panose="020B0604020202020204" pitchFamily="34" charset="0"/>
              </a:rPr>
              <a:t> mobile and wireless networks,</a:t>
            </a:r>
            <a:r>
              <a:rPr lang="en-US" altLang="en-US" sz="2100">
                <a:cs typeface="Arial" panose="020B0604020202020204" pitchFamily="34" charset="0"/>
              </a:rPr>
              <a:t>    </a:t>
            </a:r>
            <a:r>
              <a:rPr lang="en-US" altLang="en-US" sz="2200">
                <a:cs typeface="Arial" panose="020B0604020202020204" pitchFamily="34" charset="0"/>
              </a:rPr>
              <a:t>• service providers, and </a:t>
            </a:r>
          </a:p>
          <a:p>
            <a:pPr algn="just" eaLnBrk="1" hangingPunct="1"/>
            <a:r>
              <a:rPr lang="en-US" altLang="en-US" sz="2200">
                <a:cs typeface="Arial" panose="020B0604020202020204" pitchFamily="34" charset="0"/>
              </a:rPr>
              <a:t> geographical data providers.</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 5/24</a:t>
            </a:r>
          </a:p>
        </p:txBody>
      </p:sp>
    </p:spTree>
    <p:extLst>
      <p:ext uri="{BB962C8B-B14F-4D97-AF65-F5344CB8AC3E}">
        <p14:creationId xmlns:p14="http://schemas.microsoft.com/office/powerpoint/2010/main" val="50469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Dummy Location Generation</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6/24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within a Distance </a:t>
            </a:r>
            <a:r>
              <a:rPr lang="en-US" sz="2200">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a:t>
            </a:r>
          </a:p>
          <a:p>
            <a:pPr marL="457200" indent="0">
              <a:lnSpc>
                <a:spcPct val="100000"/>
              </a:lnSpc>
              <a:spcBef>
                <a:spcPts val="0"/>
              </a:spcBef>
              <a:buNone/>
            </a:pPr>
            <a:r>
              <a:rPr lang="en-US" sz="2200">
                <a:latin typeface="Arial" panose="020B0604020202020204" pitchFamily="34" charset="0"/>
                <a:cs typeface="Arial" panose="020B0604020202020204" pitchFamily="34" charset="0"/>
              </a:rPr>
              <a:t>Random locations are randomly generated within a distance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from the true location.  For example, the figure shows four dummy locations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generated based on the true location (</a:t>
            </a:r>
            <a:r>
              <a:rPr lang="en-US" sz="2200" i="1">
                <a:latin typeface="Arial" panose="020B0604020202020204" pitchFamily="34" charset="0"/>
                <a:cs typeface="Arial" panose="020B0604020202020204" pitchFamily="34" charset="0"/>
              </a:rPr>
              <a:t>R</a:t>
            </a:r>
            <a:r>
              <a:rPr lang="en-US" sz="2200">
                <a:latin typeface="Arial" panose="020B0604020202020204" pitchFamily="34" charset="0"/>
                <a:cs typeface="Arial" panose="020B0604020202020204" pitchFamily="34" charset="0"/>
              </a:rPr>
              <a:t>) at the time </a:t>
            </a:r>
            <a:r>
              <a:rPr lang="en-US" sz="2200" i="1">
                <a:latin typeface="Arial" panose="020B0604020202020204" pitchFamily="34" charset="0"/>
                <a:cs typeface="Arial" panose="020B0604020202020204" pitchFamily="34" charset="0"/>
              </a:rPr>
              <a:t>t.</a:t>
            </a:r>
            <a:endParaRPr lang="en-US" sz="2200">
              <a:latin typeface="Arial" panose="020B0604020202020204" pitchFamily="34" charset="0"/>
              <a:cs typeface="Arial" panose="020B0604020202020204" pitchFamily="34" charset="0"/>
            </a:endParaRPr>
          </a:p>
          <a:p>
            <a:pPr marL="0" indent="0">
              <a:buNone/>
            </a:pPr>
            <a:endParaRPr lang="en-US"/>
          </a:p>
          <a:p>
            <a:endParaRPr lang="en-US"/>
          </a:p>
          <a:p>
            <a:pPr algn="ctr"/>
            <a:endParaRPr lang="en-US"/>
          </a:p>
        </p:txBody>
      </p:sp>
      <p:pic>
        <p:nvPicPr>
          <p:cNvPr id="41" name="Picture 40">
            <a:extLst>
              <a:ext uri="{FF2B5EF4-FFF2-40B4-BE49-F238E27FC236}">
                <a16:creationId xmlns:a16="http://schemas.microsoft.com/office/drawing/2014/main" id="{C572082E-1D3B-4704-AB78-D62C7AA65B95}"/>
              </a:ext>
            </a:extLst>
          </p:cNvPr>
          <p:cNvPicPr>
            <a:picLocks noChangeAspect="1"/>
          </p:cNvPicPr>
          <p:nvPr/>
        </p:nvPicPr>
        <p:blipFill>
          <a:blip r:embed="rId2"/>
          <a:stretch>
            <a:fillRect/>
          </a:stretch>
        </p:blipFill>
        <p:spPr>
          <a:xfrm>
            <a:off x="2801178" y="3731613"/>
            <a:ext cx="3276600" cy="2362200"/>
          </a:xfrm>
          <a:prstGeom prst="rect">
            <a:avLst/>
          </a:prstGeom>
        </p:spPr>
      </p:pic>
    </p:spTree>
    <p:extLst>
      <p:ext uri="{BB962C8B-B14F-4D97-AF65-F5344CB8AC3E}">
        <p14:creationId xmlns:p14="http://schemas.microsoft.com/office/powerpoint/2010/main" val="18423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Dummy Location Generation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latin typeface="+mn-lt"/>
              </a:rPr>
              <a:t>7</a:t>
            </a:r>
            <a:r>
              <a:rPr lang="en-US" sz="1800">
                <a:solidFill>
                  <a:schemeClr val="tx1"/>
                </a:solidFill>
              </a:rPr>
              <a:t>/24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a:t>
            </a:r>
            <a:r>
              <a:rPr lang="en-US" sz="2200">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LBS</a:t>
            </a:r>
            <a:r>
              <a:rPr lang="en-US" sz="2200">
                <a:latin typeface="Arial" panose="020B0604020202020204" pitchFamily="34" charset="0"/>
                <a:cs typeface="Arial" panose="020B0604020202020204" pitchFamily="34" charset="0"/>
              </a:rPr>
              <a:t>)</a:t>
            </a:r>
          </a:p>
          <a:p>
            <a:pPr marL="457200" indent="0">
              <a:lnSpc>
                <a:spcPct val="100000"/>
              </a:lnSpc>
              <a:spcBef>
                <a:spcPts val="0"/>
              </a:spcBef>
              <a:buNone/>
            </a:pPr>
            <a:r>
              <a:rPr lang="en-US" sz="2200">
                <a:latin typeface="Arial" panose="020B0604020202020204" pitchFamily="34" charset="0"/>
                <a:cs typeface="Arial" panose="020B0604020202020204" pitchFamily="34" charset="0"/>
              </a:rPr>
              <a:t>Dummy locations are generated randomly.  For example, the figure shows the true location (</a:t>
            </a:r>
            <a:r>
              <a:rPr lang="en-US" sz="2200" i="1">
                <a:latin typeface="Arial" panose="020B0604020202020204" pitchFamily="34" charset="0"/>
                <a:cs typeface="Arial" panose="020B0604020202020204" pitchFamily="34" charset="0"/>
              </a:rPr>
              <a:t>R</a:t>
            </a:r>
            <a:r>
              <a:rPr lang="en-US" sz="2200">
                <a:latin typeface="Arial" panose="020B0604020202020204" pitchFamily="34" charset="0"/>
                <a:cs typeface="Arial" panose="020B0604020202020204" pitchFamily="34" charset="0"/>
              </a:rPr>
              <a:t>) and four dummy locations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generated randomly at the times </a:t>
            </a:r>
            <a:r>
              <a:rPr lang="en-US" sz="2200" i="1">
                <a:latin typeface="Arial" panose="020B0604020202020204" pitchFamily="34" charset="0"/>
                <a:cs typeface="Arial" panose="020B0604020202020204" pitchFamily="34" charset="0"/>
              </a:rPr>
              <a:t>t</a:t>
            </a:r>
            <a:r>
              <a:rPr lang="en-US" sz="2200">
                <a:latin typeface="Arial" panose="020B0604020202020204" pitchFamily="34" charset="0"/>
                <a:cs typeface="Arial" panose="020B0604020202020204" pitchFamily="34" charset="0"/>
              </a:rPr>
              <a:t> and </a:t>
            </a:r>
            <a:r>
              <a:rPr lang="en-US" sz="2200" i="1">
                <a:latin typeface="Arial" panose="020B0604020202020204" pitchFamily="34" charset="0"/>
                <a:cs typeface="Arial" panose="020B0604020202020204" pitchFamily="34" charset="0"/>
              </a:rPr>
              <a:t>t+1.</a:t>
            </a:r>
            <a:endParaRPr lang="en-US" sz="2200">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endParaRPr lang="en-US"/>
          </a:p>
          <a:p>
            <a:pPr algn="ctr"/>
            <a:endParaRPr lang="en-US"/>
          </a:p>
        </p:txBody>
      </p:sp>
      <p:pic>
        <p:nvPicPr>
          <p:cNvPr id="6" name="Picture 5">
            <a:extLst>
              <a:ext uri="{FF2B5EF4-FFF2-40B4-BE49-F238E27FC236}">
                <a16:creationId xmlns:a16="http://schemas.microsoft.com/office/drawing/2014/main" id="{2E3AD749-C0ED-435A-954A-2BBA29066CED}"/>
              </a:ext>
            </a:extLst>
          </p:cNvPr>
          <p:cNvPicPr>
            <a:picLocks noChangeAspect="1"/>
          </p:cNvPicPr>
          <p:nvPr/>
        </p:nvPicPr>
        <p:blipFill>
          <a:blip r:embed="rId2"/>
          <a:stretch>
            <a:fillRect/>
          </a:stretch>
        </p:blipFill>
        <p:spPr>
          <a:xfrm>
            <a:off x="1166191" y="3810206"/>
            <a:ext cx="7315200" cy="1876425"/>
          </a:xfrm>
          <a:prstGeom prst="rect">
            <a:avLst/>
          </a:prstGeom>
        </p:spPr>
      </p:pic>
    </p:spTree>
    <p:extLst>
      <p:ext uri="{BB962C8B-B14F-4D97-AF65-F5344CB8AC3E}">
        <p14:creationId xmlns:p14="http://schemas.microsoft.com/office/powerpoint/2010/main" val="259087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344"/>
            <a:ext cx="7886700" cy="736685"/>
          </a:xfrm>
        </p:spPr>
        <p:txBody>
          <a:bodyPr>
            <a:normAutofit/>
          </a:bodyPr>
          <a:lstStyle/>
          <a:p>
            <a:r>
              <a:rPr lang="en-US" sz="2800" b="1">
                <a:latin typeface="Arial" panose="020B0604020202020204" pitchFamily="34" charset="0"/>
                <a:cs typeface="Arial" panose="020B0604020202020204" pitchFamily="34" charset="0"/>
              </a:rPr>
              <a:t>Dummy Location Generation (Cont.)</a:t>
            </a:r>
          </a:p>
        </p:txBody>
      </p:sp>
      <p:sp>
        <p:nvSpPr>
          <p:cNvPr id="8" name="Slide Number Placeholder 3"/>
          <p:cNvSpPr>
            <a:spLocks noGrp="1"/>
          </p:cNvSpPr>
          <p:nvPr>
            <p:ph type="sldNum" sz="quarter" idx="4294967295"/>
          </p:nvPr>
        </p:nvSpPr>
        <p:spPr>
          <a:xfrm>
            <a:off x="0" y="6388925"/>
            <a:ext cx="950026" cy="469075"/>
          </a:xfrm>
          <a:prstGeom prst="rect">
            <a:avLst/>
          </a:prstGeom>
        </p:spPr>
        <p:txBody>
          <a:bodyPr/>
          <a:lstStyle/>
          <a:p>
            <a:pPr algn="l">
              <a:defRPr/>
            </a:pPr>
            <a:r>
              <a:rPr lang="en-US">
                <a:latin typeface="+mn-lt"/>
              </a:rPr>
              <a:t>   </a:t>
            </a:r>
            <a:r>
              <a:rPr lang="en-US" sz="1800">
                <a:solidFill>
                  <a:schemeClr val="tx1"/>
                </a:solidFill>
              </a:rPr>
              <a:t>8/24</a:t>
            </a:r>
          </a:p>
        </p:txBody>
      </p:sp>
      <p:sp>
        <p:nvSpPr>
          <p:cNvPr id="4" name="Content Placeholder 3">
            <a:extLst>
              <a:ext uri="{FF2B5EF4-FFF2-40B4-BE49-F238E27FC236}">
                <a16:creationId xmlns:a16="http://schemas.microsoft.com/office/drawing/2014/main" id="{4FC60ABC-FE7C-446E-8B50-2F07E54872BD}"/>
              </a:ext>
            </a:extLst>
          </p:cNvPr>
          <p:cNvSpPr>
            <a:spLocks noGrp="1"/>
          </p:cNvSpPr>
          <p:nvPr>
            <p:ph idx="1"/>
          </p:nvPr>
        </p:nvSpPr>
        <p:spPr>
          <a:xfrm>
            <a:off x="628650" y="1698878"/>
            <a:ext cx="7886700" cy="4222657"/>
          </a:xfrm>
        </p:spPr>
        <p:txBody>
          <a:bodyPr/>
          <a:lstStyle/>
          <a:p>
            <a:pPr marL="0" indent="0">
              <a:lnSpc>
                <a:spcPct val="100000"/>
              </a:lnSpc>
              <a:buNone/>
            </a:pPr>
            <a:r>
              <a:rPr lang="en-US" sz="2200" i="1">
                <a:latin typeface="Arial" panose="020B0604020202020204" pitchFamily="34" charset="0"/>
                <a:cs typeface="Arial" panose="020B0604020202020204" pitchFamily="34" charset="0"/>
              </a:rPr>
              <a:t>Random Locations within a Distance </a:t>
            </a:r>
            <a:r>
              <a:rPr lang="en-US" sz="2200">
                <a:latin typeface="Arial" panose="020B0604020202020204" pitchFamily="34" charset="0"/>
                <a:cs typeface="Arial" panose="020B0604020202020204" pitchFamily="34" charset="0"/>
              </a:rPr>
              <a:t>(</a:t>
            </a:r>
            <a:r>
              <a:rPr lang="en-US" sz="2200" i="1">
                <a:latin typeface="Arial" panose="020B0604020202020204" pitchFamily="34" charset="0"/>
                <a:cs typeface="Arial" panose="020B0604020202020204" pitchFamily="34" charset="0"/>
              </a:rPr>
              <a:t>Continuous LBS</a:t>
            </a:r>
            <a:r>
              <a:rPr lang="en-US" sz="2200">
                <a:latin typeface="Arial" panose="020B0604020202020204" pitchFamily="34" charset="0"/>
                <a:cs typeface="Arial" panose="020B0604020202020204" pitchFamily="34" charset="0"/>
              </a:rPr>
              <a:t>)</a:t>
            </a:r>
          </a:p>
          <a:p>
            <a:pPr marL="457200" lvl="1" indent="0">
              <a:lnSpc>
                <a:spcPct val="100000"/>
              </a:lnSpc>
              <a:spcBef>
                <a:spcPts val="0"/>
              </a:spcBef>
              <a:buNone/>
            </a:pPr>
            <a:r>
              <a:rPr lang="en-US" sz="2200">
                <a:latin typeface="Arial" panose="020B0604020202020204" pitchFamily="34" charset="0"/>
                <a:cs typeface="Arial" panose="020B0604020202020204" pitchFamily="34" charset="0"/>
              </a:rPr>
              <a:t>The two endpoints of a dummy path are random locations within a distance </a:t>
            </a:r>
            <a:r>
              <a:rPr lang="en-US" sz="2200" i="1">
                <a:latin typeface="Arial" panose="020B0604020202020204" pitchFamily="34" charset="0"/>
                <a:cs typeface="Arial" panose="020B0604020202020204" pitchFamily="34" charset="0"/>
              </a:rPr>
              <a:t>d</a:t>
            </a:r>
            <a:r>
              <a:rPr lang="en-US" sz="2200">
                <a:latin typeface="Arial" panose="020B0604020202020204" pitchFamily="34" charset="0"/>
                <a:cs typeface="Arial" panose="020B0604020202020204" pitchFamily="34" charset="0"/>
              </a:rPr>
              <a:t> from the true locations.  For example, the figure shows the dummy paths created by using random locations within a distance from the true location </a:t>
            </a:r>
            <a:r>
              <a:rPr lang="en-US" sz="2200" i="1">
                <a:latin typeface="Arial" panose="020B0604020202020204" pitchFamily="34" charset="0"/>
                <a:cs typeface="Arial" panose="020B0604020202020204" pitchFamily="34" charset="0"/>
              </a:rPr>
              <a:t>R</a:t>
            </a:r>
            <a:r>
              <a:rPr lang="en-US" sz="2200">
                <a:latin typeface="Arial" panose="020B0604020202020204" pitchFamily="34" charset="0"/>
                <a:cs typeface="Arial" panose="020B0604020202020204" pitchFamily="34" charset="0"/>
              </a:rPr>
              <a:t> at different times (</a:t>
            </a:r>
            <a:r>
              <a:rPr lang="en-US" sz="2200" i="1">
                <a:latin typeface="Arial" panose="020B0604020202020204" pitchFamily="34" charset="0"/>
                <a:cs typeface="Arial" panose="020B0604020202020204" pitchFamily="34" charset="0"/>
              </a:rPr>
              <a:t>t</a:t>
            </a:r>
            <a:r>
              <a:rPr lang="en-US" sz="2200">
                <a:latin typeface="Arial" panose="020B0604020202020204" pitchFamily="34" charset="0"/>
                <a:cs typeface="Arial" panose="020B0604020202020204" pitchFamily="34" charset="0"/>
              </a:rPr>
              <a:t>).</a:t>
            </a:r>
          </a:p>
          <a:p>
            <a:pPr marL="0" indent="0">
              <a:buNone/>
            </a:pPr>
            <a:endParaRPr lang="en-US"/>
          </a:p>
          <a:p>
            <a:endParaRPr lang="en-US"/>
          </a:p>
          <a:p>
            <a:pPr algn="ctr"/>
            <a:endParaRPr lang="en-US"/>
          </a:p>
        </p:txBody>
      </p:sp>
      <p:pic>
        <p:nvPicPr>
          <p:cNvPr id="7" name="Picture 6">
            <a:extLst>
              <a:ext uri="{FF2B5EF4-FFF2-40B4-BE49-F238E27FC236}">
                <a16:creationId xmlns:a16="http://schemas.microsoft.com/office/drawing/2014/main" id="{BD4719CA-559C-4B2D-9A3A-3AFC4B4B0386}"/>
              </a:ext>
            </a:extLst>
          </p:cNvPr>
          <p:cNvPicPr>
            <a:picLocks noChangeAspect="1"/>
          </p:cNvPicPr>
          <p:nvPr/>
        </p:nvPicPr>
        <p:blipFill>
          <a:blip r:embed="rId2"/>
          <a:stretch>
            <a:fillRect/>
          </a:stretch>
        </p:blipFill>
        <p:spPr>
          <a:xfrm>
            <a:off x="2126974" y="4293177"/>
            <a:ext cx="5181600" cy="1466850"/>
          </a:xfrm>
          <a:prstGeom prst="rect">
            <a:avLst/>
          </a:prstGeom>
        </p:spPr>
      </p:pic>
    </p:spTree>
    <p:extLst>
      <p:ext uri="{BB962C8B-B14F-4D97-AF65-F5344CB8AC3E}">
        <p14:creationId xmlns:p14="http://schemas.microsoft.com/office/powerpoint/2010/main" val="371455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UNDAerospace.pptx" id="{F7118328-E834-46A0-83EC-F744BFE60237}" vid="{D2773446-F50F-4EEB-A44E-9265065B0F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PresentationUNDAerospace_Template</Template>
  <TotalTime>3004</TotalTime>
  <Words>1315</Words>
  <Application>Microsoft Office PowerPoint</Application>
  <PresentationFormat>On-screen Show (4:3)</PresentationFormat>
  <Paragraphs>219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vt:lpstr>
      <vt:lpstr>Times New Roman</vt:lpstr>
      <vt:lpstr>Office Theme</vt:lpstr>
      <vt:lpstr>Location Privacy Protection Using Dummy Locations and Routes</vt:lpstr>
      <vt:lpstr>Outline</vt:lpstr>
      <vt:lpstr>Worldwide PC and Cell Phone Sales</vt:lpstr>
      <vt:lpstr>LBS (Location-Based Service) Forecasts</vt:lpstr>
      <vt:lpstr>The Proposed Research</vt:lpstr>
      <vt:lpstr>Location-Based Services (LBSs)</vt:lpstr>
      <vt:lpstr>Dummy Location Generation</vt:lpstr>
      <vt:lpstr>Dummy Location Generation (Cont.)</vt:lpstr>
      <vt:lpstr>Dummy Location Generation (Cont.)</vt:lpstr>
      <vt:lpstr>Dummy Location Generation (Cont.)</vt:lpstr>
      <vt:lpstr>The Proposed Method</vt:lpstr>
      <vt:lpstr>The Proposed Method (Cont.)</vt:lpstr>
      <vt:lpstr>The Proposed Method (Cont.)</vt:lpstr>
      <vt:lpstr>The Proposed Method (Cont.)</vt:lpstr>
      <vt:lpstr>The Proposed Method (Cont.)</vt:lpstr>
      <vt:lpstr>The Proposed Method (Cont.)</vt:lpstr>
      <vt:lpstr>The Proposed Method (Cont.)</vt:lpstr>
      <vt:lpstr>The Proposed Method (Cont.)</vt:lpstr>
      <vt:lpstr>The Proposed System</vt:lpstr>
      <vt:lpstr>The Geographical Database</vt:lpstr>
      <vt:lpstr>Experiment Results</vt:lpstr>
      <vt:lpstr>Experiment Results (Cont.)</vt:lpstr>
      <vt:lpstr>Experiment Results (Cont.)</vt:lpstr>
      <vt:lpstr>Experiment Results (Cont.)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Olson</dc:creator>
  <cp:lastModifiedBy>Wen-Chen Hu</cp:lastModifiedBy>
  <cp:revision>101</cp:revision>
  <cp:lastPrinted>2019-07-05T21:51:56Z</cp:lastPrinted>
  <dcterms:created xsi:type="dcterms:W3CDTF">2015-08-12T16:59:57Z</dcterms:created>
  <dcterms:modified xsi:type="dcterms:W3CDTF">2019-07-08T07:18:54Z</dcterms:modified>
</cp:coreProperties>
</file>